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800" r:id="rId3"/>
    <p:sldId id="571" r:id="rId4"/>
    <p:sldId id="803" r:id="rId5"/>
    <p:sldId id="692" r:id="rId6"/>
    <p:sldId id="804" r:id="rId7"/>
    <p:sldId id="801" r:id="rId8"/>
    <p:sldId id="802" r:id="rId9"/>
    <p:sldId id="805" r:id="rId10"/>
    <p:sldId id="807" r:id="rId11"/>
    <p:sldId id="806" r:id="rId12"/>
    <p:sldId id="809" r:id="rId13"/>
    <p:sldId id="820" r:id="rId14"/>
    <p:sldId id="811" r:id="rId15"/>
    <p:sldId id="814" r:id="rId16"/>
    <p:sldId id="824" r:id="rId17"/>
    <p:sldId id="808" r:id="rId18"/>
    <p:sldId id="780" r:id="rId19"/>
    <p:sldId id="827" r:id="rId20"/>
    <p:sldId id="761" r:id="rId21"/>
    <p:sldId id="762" r:id="rId22"/>
    <p:sldId id="828" r:id="rId23"/>
    <p:sldId id="829" r:id="rId24"/>
    <p:sldId id="831" r:id="rId25"/>
    <p:sldId id="832" r:id="rId26"/>
    <p:sldId id="835" r:id="rId27"/>
    <p:sldId id="836" r:id="rId28"/>
    <p:sldId id="837" r:id="rId29"/>
    <p:sldId id="679" r:id="rId30"/>
    <p:sldId id="720" r:id="rId31"/>
    <p:sldId id="724" r:id="rId32"/>
    <p:sldId id="826" r:id="rId33"/>
    <p:sldId id="833" r:id="rId34"/>
    <p:sldId id="834" r:id="rId35"/>
    <p:sldId id="838" r:id="rId36"/>
    <p:sldId id="839" r:id="rId37"/>
    <p:sldId id="840" r:id="rId38"/>
    <p:sldId id="841" r:id="rId39"/>
    <p:sldId id="842" r:id="rId40"/>
    <p:sldId id="843" r:id="rId41"/>
    <p:sldId id="821" r:id="rId42"/>
    <p:sldId id="823" r:id="rId43"/>
    <p:sldId id="825" r:id="rId44"/>
    <p:sldId id="822" r:id="rId4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 Evenhuis" initials="E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D8F2"/>
    <a:srgbClr val="9DC9ED"/>
    <a:srgbClr val="FF7D7D"/>
    <a:srgbClr val="FF9191"/>
    <a:srgbClr val="00305C"/>
    <a:srgbClr val="6AADE4"/>
    <a:srgbClr val="003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2410" autoAdjust="0"/>
  </p:normalViewPr>
  <p:slideViewPr>
    <p:cSldViewPr snapToGrid="0" snapToObjects="1" showGuides="1">
      <p:cViewPr varScale="1">
        <p:scale>
          <a:sx n="178" d="100"/>
          <a:sy n="178" d="100"/>
        </p:scale>
        <p:origin x="2664" y="176"/>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showGuides="1">
      <p:cViewPr varScale="1">
        <p:scale>
          <a:sx n="76" d="100"/>
          <a:sy n="76" d="100"/>
        </p:scale>
        <p:origin x="2184" y="114"/>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9219"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9220"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9221"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EE89BCE-6AFA-4BDC-976E-19BC6D4CD7DE}" type="slidenum">
              <a:rPr lang="en-GB" altLang="en-US"/>
              <a:pPr>
                <a:defRPr/>
              </a:pPr>
              <a:t>‹#›</a:t>
            </a:fld>
            <a:endParaRPr lang="en-GB" altLang="en-US"/>
          </a:p>
        </p:txBody>
      </p:sp>
    </p:spTree>
    <p:extLst>
      <p:ext uri="{BB962C8B-B14F-4D97-AF65-F5344CB8AC3E}">
        <p14:creationId xmlns:p14="http://schemas.microsoft.com/office/powerpoint/2010/main" val="10349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819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1132946" y="4715153"/>
            <a:ext cx="4516048"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819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819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56341D-9A3D-4658-A1A2-37CBFC559D46}" type="slidenum">
              <a:rPr lang="en-GB" altLang="en-US"/>
              <a:pPr>
                <a:defRPr/>
              </a:pPr>
              <a:t>‹#›</a:t>
            </a:fld>
            <a:endParaRPr lang="en-GB" altLang="en-US"/>
          </a:p>
        </p:txBody>
      </p:sp>
    </p:spTree>
    <p:extLst>
      <p:ext uri="{BB962C8B-B14F-4D97-AF65-F5344CB8AC3E}">
        <p14:creationId xmlns:p14="http://schemas.microsoft.com/office/powerpoint/2010/main" val="2303424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F51A8819-4C4C-44BF-B248-5EC51FE635FC}" type="slidenum">
              <a:rPr lang="en-GB" altLang="en-US"/>
              <a:pPr/>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7508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Provisional early results</a:t>
            </a:r>
            <a:r>
              <a:rPr lang="en-GB" baseline="0" dirty="0"/>
              <a:t> – nothing too profound but starting to show a pattern of dispersal and important differences with regional categories</a:t>
            </a:r>
            <a:endParaRPr lang="en-GB" dirty="0"/>
          </a:p>
        </p:txBody>
      </p:sp>
      <p:sp>
        <p:nvSpPr>
          <p:cNvPr id="4" name="Slide Number Placeholder 3"/>
          <p:cNvSpPr>
            <a:spLocks noGrp="1"/>
          </p:cNvSpPr>
          <p:nvPr>
            <p:ph type="sldNum" sz="quarter" idx="10"/>
          </p:nvPr>
        </p:nvSpPr>
        <p:spPr/>
        <p:txBody>
          <a:bodyPr/>
          <a:lstStyle/>
          <a:p>
            <a:pPr>
              <a:defRPr/>
            </a:pPr>
            <a:fld id="{FE56341D-9A3D-4658-A1A2-37CBFC559D46}" type="slidenum">
              <a:rPr lang="en-GB" altLang="en-US" smtClean="0"/>
              <a:pPr>
                <a:defRPr/>
              </a:pPr>
              <a:t>2</a:t>
            </a:fld>
            <a:endParaRPr lang="en-GB" altLang="en-US"/>
          </a:p>
        </p:txBody>
      </p:sp>
    </p:spTree>
    <p:extLst>
      <p:ext uri="{BB962C8B-B14F-4D97-AF65-F5344CB8AC3E}">
        <p14:creationId xmlns:p14="http://schemas.microsoft.com/office/powerpoint/2010/main" val="86397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Provisional early results</a:t>
            </a:r>
            <a:r>
              <a:rPr lang="en-GB" baseline="0" dirty="0"/>
              <a:t> – nothing too profound but starting to show a pattern of dispersal and important differences with regional categories</a:t>
            </a:r>
            <a:endParaRPr lang="en-GB" dirty="0"/>
          </a:p>
        </p:txBody>
      </p:sp>
      <p:sp>
        <p:nvSpPr>
          <p:cNvPr id="4" name="Slide Number Placeholder 3"/>
          <p:cNvSpPr>
            <a:spLocks noGrp="1"/>
          </p:cNvSpPr>
          <p:nvPr>
            <p:ph type="sldNum" sz="quarter" idx="10"/>
          </p:nvPr>
        </p:nvSpPr>
        <p:spPr/>
        <p:txBody>
          <a:bodyPr/>
          <a:lstStyle/>
          <a:p>
            <a:pPr>
              <a:defRPr/>
            </a:pPr>
            <a:fld id="{FE56341D-9A3D-4658-A1A2-37CBFC559D46}" type="slidenum">
              <a:rPr lang="en-GB" altLang="en-US" smtClean="0"/>
              <a:pPr>
                <a:defRPr/>
              </a:pPr>
              <a:t>3</a:t>
            </a:fld>
            <a:endParaRPr lang="en-GB" altLang="en-US"/>
          </a:p>
        </p:txBody>
      </p:sp>
    </p:spTree>
    <p:extLst>
      <p:ext uri="{BB962C8B-B14F-4D97-AF65-F5344CB8AC3E}">
        <p14:creationId xmlns:p14="http://schemas.microsoft.com/office/powerpoint/2010/main" val="1149450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6030913"/>
            <a:ext cx="9140825" cy="173037"/>
          </a:xfrm>
          <a:prstGeom prst="rect">
            <a:avLst/>
          </a:prstGeom>
          <a:solidFill>
            <a:srgbClr val="6AADE4"/>
          </a:solidFill>
          <a:ln w="127">
            <a:noFill/>
            <a:miter lim="800000"/>
            <a:headEnd/>
            <a:tailEnd/>
          </a:ln>
          <a:effectLst/>
        </p:spPr>
        <p:txBody>
          <a:bodyPr wrap="none" anchor="ctr"/>
          <a:lstStyle/>
          <a:p>
            <a:endParaRPr lang="en-US"/>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altLang="en-US" noProof="0" dirty="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altLang="en-US" noProof="0" dirty="0"/>
              <a:t>Click to edit Master subtitle style</a:t>
            </a:r>
          </a:p>
        </p:txBody>
      </p:sp>
      <p:sp>
        <p:nvSpPr>
          <p:cNvPr id="9" name="Rectangle 8"/>
          <p:cNvSpPr/>
          <p:nvPr userDrawn="1"/>
        </p:nvSpPr>
        <p:spPr>
          <a:xfrm>
            <a:off x="0" y="0"/>
            <a:ext cx="9140825" cy="176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p:nvPr userDrawn="1"/>
        </p:nvSpPr>
        <p:spPr>
          <a:xfrm>
            <a:off x="0" y="1321449"/>
            <a:ext cx="9144000" cy="5544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182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6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634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US" dirty="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ectangle 4"/>
          <p:cNvSpPr/>
          <p:nvPr userDrawn="1"/>
        </p:nvSpPr>
        <p:spPr>
          <a:xfrm>
            <a:off x="0" y="6196592"/>
            <a:ext cx="9144000" cy="66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www.geog.cam.ac.uk/research/projects/cityevolutions/logos/southampton.png"/>
          <p:cNvPicPr>
            <a:picLocks noChangeAspect="1" noChangeArrowheads="1"/>
          </p:cNvPicPr>
          <p:nvPr userDrawn="1"/>
        </p:nvPicPr>
        <p:blipFill rotWithShape="1">
          <a:blip r:embed="rId8" cstate="print"/>
          <a:srcRect t="23298" b="21537"/>
          <a:stretch/>
        </p:blipFill>
        <p:spPr bwMode="auto">
          <a:xfrm>
            <a:off x="368828" y="6383708"/>
            <a:ext cx="1045325" cy="465746"/>
          </a:xfrm>
          <a:prstGeom prst="rect">
            <a:avLst/>
          </a:prstGeom>
          <a:noFill/>
        </p:spPr>
      </p:pic>
      <p:pic>
        <p:nvPicPr>
          <p:cNvPr id="10" name="Picture 9"/>
          <p:cNvPicPr>
            <a:picLocks noChangeAspect="1" noChangeArrowheads="1"/>
          </p:cNvPicPr>
          <p:nvPr userDrawn="1"/>
        </p:nvPicPr>
        <p:blipFill>
          <a:blip r:embed="rId9" cstate="print"/>
          <a:srcRect/>
          <a:stretch>
            <a:fillRect/>
          </a:stretch>
        </p:blipFill>
        <p:spPr bwMode="auto">
          <a:xfrm>
            <a:off x="2820740" y="6496016"/>
            <a:ext cx="988184" cy="219862"/>
          </a:xfrm>
          <a:prstGeom prst="rect">
            <a:avLst/>
          </a:prstGeom>
          <a:noFill/>
          <a:ln w="9525">
            <a:noFill/>
            <a:miter lim="800000"/>
            <a:headEnd/>
            <a:tailEnd/>
          </a:ln>
          <a:effectLst/>
        </p:spPr>
      </p:pic>
      <p:pic>
        <p:nvPicPr>
          <p:cNvPr id="11" name="Picture 8" descr="Newcastle University"/>
          <p:cNvPicPr>
            <a:picLocks noChangeAspect="1" noChangeArrowheads="1"/>
          </p:cNvPicPr>
          <p:nvPr userDrawn="1"/>
        </p:nvPicPr>
        <p:blipFill rotWithShape="1">
          <a:blip r:embed="rId10" cstate="print">
            <a:clrChange>
              <a:clrFrom>
                <a:srgbClr val="FFFFFF"/>
              </a:clrFrom>
              <a:clrTo>
                <a:srgbClr val="FFFFFF">
                  <a:alpha val="0"/>
                </a:srgbClr>
              </a:clrTo>
            </a:clrChange>
          </a:blip>
          <a:srcRect t="23119" b="26263"/>
          <a:stretch/>
        </p:blipFill>
        <p:spPr bwMode="auto">
          <a:xfrm>
            <a:off x="7793765" y="6391533"/>
            <a:ext cx="974148" cy="410920"/>
          </a:xfrm>
          <a:prstGeom prst="rect">
            <a:avLst/>
          </a:prstGeom>
          <a:noFill/>
        </p:spPr>
      </p:pic>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66703" y="6414508"/>
            <a:ext cx="832101" cy="36255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6" r:id="rId3"/>
    <p:sldLayoutId id="2147483672" r:id="rId4"/>
    <p:sldLayoutId id="2147483673" r:id="rId5"/>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br>
              <a:rPr lang="en-GB" sz="3200" dirty="0">
                <a:solidFill>
                  <a:srgbClr val="FFFF00"/>
                </a:solidFill>
              </a:rPr>
            </a:br>
            <a:endParaRPr lang="en-US" sz="3200" dirty="0">
              <a:solidFill>
                <a:srgbClr val="FFFF00"/>
              </a:solidFill>
            </a:endParaRPr>
          </a:p>
        </p:txBody>
      </p:sp>
      <p:sp>
        <p:nvSpPr>
          <p:cNvPr id="3" name="Subtitle 2"/>
          <p:cNvSpPr>
            <a:spLocks noGrp="1"/>
          </p:cNvSpPr>
          <p:nvPr>
            <p:ph type="subTitle" idx="1"/>
          </p:nvPr>
        </p:nvSpPr>
        <p:spPr>
          <a:xfrm>
            <a:off x="384174" y="2016125"/>
            <a:ext cx="8374063" cy="539750"/>
          </a:xfrm>
        </p:spPr>
        <p:txBody>
          <a:bodyPr/>
          <a:lstStyle/>
          <a:p>
            <a:pPr>
              <a:spcAft>
                <a:spcPts val="600"/>
              </a:spcAft>
            </a:pPr>
            <a:r>
              <a:rPr lang="en-GB" sz="3200" dirty="0"/>
              <a:t>The Effect of Spatial Proximity on R&amp;D and Innovation: Evidence from British Advanced Manufacturing</a:t>
            </a:r>
          </a:p>
          <a:p>
            <a:endParaRPr lang="en-GB" sz="2400" dirty="0"/>
          </a:p>
        </p:txBody>
      </p:sp>
      <p:sp>
        <p:nvSpPr>
          <p:cNvPr id="5" name="Rectangle 3"/>
          <p:cNvSpPr txBox="1">
            <a:spLocks noChangeArrowheads="1"/>
          </p:cNvSpPr>
          <p:nvPr/>
        </p:nvSpPr>
        <p:spPr bwMode="auto">
          <a:xfrm>
            <a:off x="384968" y="4178935"/>
            <a:ext cx="8374063" cy="104277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eaLnBrk="1" hangingPunct="1">
              <a:spcAft>
                <a:spcPts val="600"/>
              </a:spcAft>
            </a:pPr>
            <a:r>
              <a:rPr lang="en-US" altLang="en-US" sz="2000" kern="0" dirty="0"/>
              <a:t>Emil Evenhuis</a:t>
            </a:r>
          </a:p>
          <a:p>
            <a:pPr eaLnBrk="1" hangingPunct="1">
              <a:spcAft>
                <a:spcPts val="0"/>
              </a:spcAft>
            </a:pPr>
            <a:r>
              <a:rPr lang="en-US" altLang="en-US" sz="2000" kern="0" dirty="0"/>
              <a:t>In collaboration with Richard Harris and John Moffat</a:t>
            </a:r>
          </a:p>
          <a:p>
            <a:pPr eaLnBrk="1" hangingPunct="1">
              <a:spcAft>
                <a:spcPts val="0"/>
              </a:spcAft>
            </a:pPr>
            <a:r>
              <a:rPr lang="en-US" altLang="en-US" sz="2000" kern="0" dirty="0"/>
              <a:t>as well as Peter </a:t>
            </a:r>
            <a:r>
              <a:rPr lang="en-US" altLang="en-US" sz="2000" kern="0" dirty="0" err="1"/>
              <a:t>Sunley</a:t>
            </a:r>
            <a:r>
              <a:rPr lang="en-US" altLang="en-US" sz="2000" kern="0" dirty="0"/>
              <a:t>, Ron Martin, Andy Pike (and Jack Harris)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97" y="172822"/>
            <a:ext cx="1578883" cy="1315736"/>
          </a:xfrm>
          <a:prstGeom prst="rect">
            <a:avLst/>
          </a:prstGeom>
        </p:spPr>
      </p:pic>
      <p:sp>
        <p:nvSpPr>
          <p:cNvPr id="6" name="Rectangle 3"/>
          <p:cNvSpPr txBox="1">
            <a:spLocks noChangeArrowheads="1"/>
          </p:cNvSpPr>
          <p:nvPr/>
        </p:nvSpPr>
        <p:spPr bwMode="auto">
          <a:xfrm>
            <a:off x="384968" y="5427558"/>
            <a:ext cx="8064408" cy="66523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eaLnBrk="1" hangingPunct="1">
              <a:spcAft>
                <a:spcPts val="0"/>
              </a:spcAft>
            </a:pPr>
            <a:r>
              <a:rPr lang="en-US" altLang="en-US" kern="0" dirty="0"/>
              <a:t>5</a:t>
            </a:r>
            <a:r>
              <a:rPr lang="en-US" altLang="en-US" kern="0" baseline="30000" dirty="0"/>
              <a:t>th</a:t>
            </a:r>
            <a:r>
              <a:rPr lang="en-US" altLang="en-US" kern="0" dirty="0"/>
              <a:t> Geography of Innovation conference, Stavanger, 29-31 January 2020</a:t>
            </a:r>
          </a:p>
          <a:p>
            <a:pPr eaLnBrk="1" hangingPunct="1">
              <a:spcAft>
                <a:spcPts val="0"/>
              </a:spcAft>
            </a:pPr>
            <a:r>
              <a:rPr lang="en-US" altLang="en-US" kern="0" dirty="0"/>
              <a:t>Session “Proximity and Innovation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4175" y="332362"/>
            <a:ext cx="8375650" cy="423862"/>
          </a:xfrm>
        </p:spPr>
        <p:txBody>
          <a:bodyPr/>
          <a:lstStyle/>
          <a:p>
            <a:r>
              <a:rPr lang="en-GB" sz="3000" dirty="0"/>
              <a:t>Advanced Manufacturing industries</a:t>
            </a:r>
          </a:p>
        </p:txBody>
      </p:sp>
      <p:sp>
        <p:nvSpPr>
          <p:cNvPr id="19" name="TextBox 18"/>
          <p:cNvSpPr txBox="1"/>
          <p:nvPr/>
        </p:nvSpPr>
        <p:spPr>
          <a:xfrm>
            <a:off x="384175" y="6521596"/>
            <a:ext cx="8375650" cy="307777"/>
          </a:xfrm>
          <a:prstGeom prst="rect">
            <a:avLst/>
          </a:prstGeom>
          <a:noFill/>
        </p:spPr>
        <p:txBody>
          <a:bodyPr wrap="square" rtlCol="0">
            <a:spAutoFit/>
          </a:bodyPr>
          <a:lstStyle/>
          <a:p>
            <a:r>
              <a:rPr lang="en-GB" sz="1400" dirty="0"/>
              <a:t>Cambridge Econometrics, series at LAD-level 1991-2015, based on rolling 5-year averages</a:t>
            </a:r>
          </a:p>
        </p:txBody>
      </p:sp>
      <p:pic>
        <p:nvPicPr>
          <p:cNvPr id="6" name="Picture 5"/>
          <p:cNvPicPr>
            <a:picLocks noChangeAspect="1"/>
          </p:cNvPicPr>
          <p:nvPr/>
        </p:nvPicPr>
        <p:blipFill>
          <a:blip r:embed="rId2"/>
          <a:stretch>
            <a:fillRect/>
          </a:stretch>
        </p:blipFill>
        <p:spPr>
          <a:xfrm>
            <a:off x="181546" y="1309516"/>
            <a:ext cx="8780907" cy="5212080"/>
          </a:xfrm>
          <a:prstGeom prst="rect">
            <a:avLst/>
          </a:prstGeom>
        </p:spPr>
      </p:pic>
    </p:spTree>
    <p:extLst>
      <p:ext uri="{BB962C8B-B14F-4D97-AF65-F5344CB8AC3E}">
        <p14:creationId xmlns:p14="http://schemas.microsoft.com/office/powerpoint/2010/main" val="189144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02846"/>
            <a:ext cx="8375650" cy="423862"/>
          </a:xfrm>
        </p:spPr>
        <p:txBody>
          <a:bodyPr/>
          <a:lstStyle/>
          <a:p>
            <a:r>
              <a:rPr lang="en-GB" sz="3000" dirty="0"/>
              <a:t>Development of output in different Advanced Manufacturing industries in Britain 1991-2015</a:t>
            </a:r>
          </a:p>
        </p:txBody>
      </p:sp>
      <p:pic>
        <p:nvPicPr>
          <p:cNvPr id="5" name="Picture 4"/>
          <p:cNvPicPr>
            <a:picLocks noChangeAspect="1"/>
          </p:cNvPicPr>
          <p:nvPr/>
        </p:nvPicPr>
        <p:blipFill>
          <a:blip r:embed="rId2"/>
          <a:stretch>
            <a:fillRect/>
          </a:stretch>
        </p:blipFill>
        <p:spPr>
          <a:xfrm>
            <a:off x="612781" y="1318862"/>
            <a:ext cx="7901940" cy="5162169"/>
          </a:xfrm>
          <a:prstGeom prst="rect">
            <a:avLst/>
          </a:prstGeom>
        </p:spPr>
      </p:pic>
      <p:sp>
        <p:nvSpPr>
          <p:cNvPr id="7" name="TextBox 6"/>
          <p:cNvSpPr txBox="1"/>
          <p:nvPr/>
        </p:nvSpPr>
        <p:spPr>
          <a:xfrm>
            <a:off x="384175" y="6521596"/>
            <a:ext cx="8375650" cy="307777"/>
          </a:xfrm>
          <a:prstGeom prst="rect">
            <a:avLst/>
          </a:prstGeom>
          <a:noFill/>
        </p:spPr>
        <p:txBody>
          <a:bodyPr wrap="square" rtlCol="0">
            <a:spAutoFit/>
          </a:bodyPr>
          <a:lstStyle/>
          <a:p>
            <a:r>
              <a:rPr lang="en-GB" sz="1400" dirty="0"/>
              <a:t>Cambridge Econometrics, series at LAD-level 1991-2015, based on rolling 5-year averages</a:t>
            </a:r>
          </a:p>
        </p:txBody>
      </p:sp>
    </p:spTree>
    <p:extLst>
      <p:ext uri="{BB962C8B-B14F-4D97-AF65-F5344CB8AC3E}">
        <p14:creationId xmlns:p14="http://schemas.microsoft.com/office/powerpoint/2010/main" val="50250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17727"/>
            <a:ext cx="8375650" cy="423862"/>
          </a:xfrm>
        </p:spPr>
        <p:txBody>
          <a:bodyPr/>
          <a:lstStyle/>
          <a:p>
            <a:r>
              <a:rPr lang="en-GB" sz="3000" dirty="0"/>
              <a:t>Regional Shares of Advanced Manufacturing GVA</a:t>
            </a:r>
          </a:p>
        </p:txBody>
      </p:sp>
      <p:pic>
        <p:nvPicPr>
          <p:cNvPr id="3" name="Picture 2"/>
          <p:cNvPicPr>
            <a:picLocks noChangeAspect="1"/>
          </p:cNvPicPr>
          <p:nvPr/>
        </p:nvPicPr>
        <p:blipFill>
          <a:blip r:embed="rId2"/>
          <a:stretch>
            <a:fillRect/>
          </a:stretch>
        </p:blipFill>
        <p:spPr>
          <a:xfrm>
            <a:off x="629285" y="1322671"/>
            <a:ext cx="7901940" cy="5155692"/>
          </a:xfrm>
          <a:prstGeom prst="rect">
            <a:avLst/>
          </a:prstGeom>
        </p:spPr>
      </p:pic>
      <p:sp>
        <p:nvSpPr>
          <p:cNvPr id="6" name="TextBox 5"/>
          <p:cNvSpPr txBox="1"/>
          <p:nvPr/>
        </p:nvSpPr>
        <p:spPr>
          <a:xfrm>
            <a:off x="384175" y="6521596"/>
            <a:ext cx="8375650" cy="307777"/>
          </a:xfrm>
          <a:prstGeom prst="rect">
            <a:avLst/>
          </a:prstGeom>
          <a:noFill/>
        </p:spPr>
        <p:txBody>
          <a:bodyPr wrap="square" rtlCol="0">
            <a:spAutoFit/>
          </a:bodyPr>
          <a:lstStyle/>
          <a:p>
            <a:r>
              <a:rPr lang="en-GB" sz="1400" dirty="0"/>
              <a:t>Cambridge Econometrics, series at NUTS2-level 1971-2015</a:t>
            </a:r>
          </a:p>
        </p:txBody>
      </p:sp>
    </p:spTree>
    <p:extLst>
      <p:ext uri="{BB962C8B-B14F-4D97-AF65-F5344CB8AC3E}">
        <p14:creationId xmlns:p14="http://schemas.microsoft.com/office/powerpoint/2010/main" val="393778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02674"/>
            <a:ext cx="8375650" cy="423862"/>
          </a:xfrm>
        </p:spPr>
        <p:txBody>
          <a:bodyPr/>
          <a:lstStyle/>
          <a:p>
            <a:r>
              <a:rPr lang="en-GB" sz="3000" dirty="0"/>
              <a:t>Development of GVA in total AM across Local Authority Districts in Britain</a:t>
            </a:r>
          </a:p>
        </p:txBody>
      </p:sp>
      <p:pic>
        <p:nvPicPr>
          <p:cNvPr id="14" name="Picture 13"/>
          <p:cNvPicPr>
            <a:picLocks noChangeAspect="1"/>
          </p:cNvPicPr>
          <p:nvPr/>
        </p:nvPicPr>
        <p:blipFill rotWithShape="1">
          <a:blip r:embed="rId2"/>
          <a:srcRect t="3473" b="9145"/>
          <a:stretch/>
        </p:blipFill>
        <p:spPr>
          <a:xfrm>
            <a:off x="965899" y="1337826"/>
            <a:ext cx="7212201" cy="5296555"/>
          </a:xfrm>
          <a:prstGeom prst="rect">
            <a:avLst/>
          </a:prstGeom>
        </p:spPr>
      </p:pic>
      <p:sp>
        <p:nvSpPr>
          <p:cNvPr id="19" name="TextBox 18"/>
          <p:cNvSpPr txBox="1"/>
          <p:nvPr/>
        </p:nvSpPr>
        <p:spPr>
          <a:xfrm>
            <a:off x="384175" y="6521596"/>
            <a:ext cx="8375650" cy="307777"/>
          </a:xfrm>
          <a:prstGeom prst="rect">
            <a:avLst/>
          </a:prstGeom>
          <a:noFill/>
        </p:spPr>
        <p:txBody>
          <a:bodyPr wrap="square" rtlCol="0">
            <a:spAutoFit/>
          </a:bodyPr>
          <a:lstStyle/>
          <a:p>
            <a:r>
              <a:rPr lang="en-GB" sz="1400" dirty="0"/>
              <a:t>Cambridge Econometrics, series at LAD-level 1991-2015, based on 5-year averages</a:t>
            </a:r>
          </a:p>
        </p:txBody>
      </p:sp>
    </p:spTree>
    <p:extLst>
      <p:ext uri="{BB962C8B-B14F-4D97-AF65-F5344CB8AC3E}">
        <p14:creationId xmlns:p14="http://schemas.microsoft.com/office/powerpoint/2010/main" val="357676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792" y="1334703"/>
            <a:ext cx="7437120" cy="4852416"/>
          </a:xfrm>
          <a:prstGeom prst="rect">
            <a:avLst/>
          </a:prstGeom>
        </p:spPr>
      </p:pic>
      <p:sp>
        <p:nvSpPr>
          <p:cNvPr id="4" name="Title 3"/>
          <p:cNvSpPr>
            <a:spLocks noGrp="1"/>
          </p:cNvSpPr>
          <p:nvPr>
            <p:ph type="title"/>
          </p:nvPr>
        </p:nvSpPr>
        <p:spPr>
          <a:xfrm>
            <a:off x="384174" y="106212"/>
            <a:ext cx="8531225" cy="423862"/>
          </a:xfrm>
        </p:spPr>
        <p:txBody>
          <a:bodyPr/>
          <a:lstStyle/>
          <a:p>
            <a:r>
              <a:rPr lang="en-GB" sz="3000" dirty="0"/>
              <a:t>Development of Theil index for AM industries based on shares in GVA of LADs</a:t>
            </a:r>
          </a:p>
        </p:txBody>
      </p:sp>
      <mc:AlternateContent xmlns:mc="http://schemas.openxmlformats.org/markup-compatibility/2006" xmlns:a14="http://schemas.microsoft.com/office/drawing/2010/main">
        <mc:Choice Requires="a14">
          <p:sp>
            <p:nvSpPr>
              <p:cNvPr id="5" name="TextBox 4"/>
              <p:cNvSpPr txBox="1"/>
              <p:nvPr/>
            </p:nvSpPr>
            <p:spPr>
              <a:xfrm>
                <a:off x="5857345" y="5636267"/>
                <a:ext cx="3061992" cy="820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chemeClr val="tx1"/>
                              </a:solidFill>
                              <a:latin typeface="Cambria Math" panose="02040503050406030204" pitchFamily="18" charset="0"/>
                              <a:ea typeface="Cambria Math" panose="02040503050406030204" pitchFamily="18" charset="0"/>
                            </a:rPr>
                          </m:ctrlPr>
                        </m:sSubPr>
                        <m:e>
                          <m:r>
                            <a:rPr lang="en-GB" sz="1600" b="1" i="1" smtClean="0">
                              <a:solidFill>
                                <a:schemeClr val="tx1"/>
                              </a:solidFill>
                              <a:latin typeface="Cambria Math" panose="02040503050406030204" pitchFamily="18" charset="0"/>
                              <a:ea typeface="Cambria Math" panose="02040503050406030204" pitchFamily="18" charset="0"/>
                            </a:rPr>
                            <m:t>𝑻</m:t>
                          </m:r>
                        </m:e>
                        <m:sub>
                          <m:r>
                            <a:rPr lang="en-GB" sz="1600" b="1" i="1" smtClean="0">
                              <a:solidFill>
                                <a:schemeClr val="tx1"/>
                              </a:solidFill>
                              <a:latin typeface="Cambria Math" panose="02040503050406030204" pitchFamily="18" charset="0"/>
                              <a:ea typeface="Cambria Math" panose="02040503050406030204" pitchFamily="18" charset="0"/>
                            </a:rPr>
                            <m:t>𝒊</m:t>
                          </m:r>
                        </m:sub>
                      </m:sSub>
                      <m:r>
                        <a:rPr lang="en-GB" sz="1600" b="1" i="1" smtClean="0">
                          <a:solidFill>
                            <a:schemeClr val="tx1"/>
                          </a:solidFill>
                          <a:latin typeface="Cambria Math" panose="02040503050406030204" pitchFamily="18" charset="0"/>
                          <a:ea typeface="Cambria Math" panose="02040503050406030204" pitchFamily="18" charset="0"/>
                        </a:rPr>
                        <m:t>=</m:t>
                      </m:r>
                      <m:nary>
                        <m:naryPr>
                          <m:chr m:val="∑"/>
                          <m:ctrlPr>
                            <a:rPr lang="en-GB" sz="1600" b="1" i="1" smtClean="0">
                              <a:solidFill>
                                <a:schemeClr val="tx1"/>
                              </a:solidFill>
                              <a:latin typeface="Cambria Math" panose="02040503050406030204" pitchFamily="18" charset="0"/>
                              <a:ea typeface="Cambria Math" panose="02040503050406030204" pitchFamily="18" charset="0"/>
                            </a:rPr>
                          </m:ctrlPr>
                        </m:naryPr>
                        <m:sub>
                          <m:r>
                            <m:rPr>
                              <m:brk m:alnAt="23"/>
                            </m:rPr>
                            <a:rPr lang="en-GB" sz="1600" b="1" i="1" smtClean="0">
                              <a:solidFill>
                                <a:schemeClr val="tx1"/>
                              </a:solidFill>
                              <a:latin typeface="Cambria Math" panose="02040503050406030204" pitchFamily="18" charset="0"/>
                              <a:ea typeface="Cambria Math" panose="02040503050406030204" pitchFamily="18" charset="0"/>
                            </a:rPr>
                            <m:t>𝒓</m:t>
                          </m:r>
                          <m:r>
                            <a:rPr lang="en-GB" sz="1600" b="1" i="1" smtClean="0">
                              <a:solidFill>
                                <a:schemeClr val="tx1"/>
                              </a:solidFill>
                              <a:latin typeface="Cambria Math" panose="02040503050406030204" pitchFamily="18" charset="0"/>
                              <a:ea typeface="Cambria Math" panose="02040503050406030204" pitchFamily="18" charset="0"/>
                            </a:rPr>
                            <m:t>=</m:t>
                          </m:r>
                          <m:r>
                            <a:rPr lang="en-GB" sz="1600" b="1" i="1" smtClean="0">
                              <a:solidFill>
                                <a:schemeClr val="tx1"/>
                              </a:solidFill>
                              <a:latin typeface="Cambria Math" panose="02040503050406030204" pitchFamily="18" charset="0"/>
                              <a:ea typeface="Cambria Math" panose="02040503050406030204" pitchFamily="18" charset="0"/>
                            </a:rPr>
                            <m:t>𝟏</m:t>
                          </m:r>
                        </m:sub>
                        <m:sup>
                          <m:r>
                            <a:rPr lang="en-GB" sz="1600" b="1" i="1" smtClean="0">
                              <a:solidFill>
                                <a:schemeClr val="tx1"/>
                              </a:solidFill>
                              <a:latin typeface="Cambria Math" panose="02040503050406030204" pitchFamily="18" charset="0"/>
                              <a:ea typeface="Cambria Math" panose="02040503050406030204" pitchFamily="18" charset="0"/>
                            </a:rPr>
                            <m:t>𝑹</m:t>
                          </m:r>
                        </m:sup>
                        <m:e>
                          <m:f>
                            <m:fPr>
                              <m:ctrlPr>
                                <a:rPr lang="en-GB" sz="1600" b="1" i="1" smtClean="0">
                                  <a:solidFill>
                                    <a:schemeClr val="tx1"/>
                                  </a:solidFill>
                                  <a:latin typeface="Cambria Math" panose="02040503050406030204" pitchFamily="18" charset="0"/>
                                  <a:ea typeface="Cambria Math" panose="02040503050406030204" pitchFamily="18" charset="0"/>
                                </a:rPr>
                              </m:ctrlPr>
                            </m:fPr>
                            <m:num>
                              <m:sSub>
                                <m:sSubPr>
                                  <m:ctrlPr>
                                    <a:rPr lang="en-GB" sz="1600" b="1" i="1" smtClean="0">
                                      <a:solidFill>
                                        <a:schemeClr val="tx1"/>
                                      </a:solidFill>
                                      <a:latin typeface="Cambria Math" panose="02040503050406030204" pitchFamily="18" charset="0"/>
                                      <a:ea typeface="Cambria Math" panose="02040503050406030204" pitchFamily="18" charset="0"/>
                                    </a:rPr>
                                  </m:ctrlPr>
                                </m:sSubPr>
                                <m:e>
                                  <m:r>
                                    <a:rPr lang="en-GB" sz="1600" b="1" i="1" smtClean="0">
                                      <a:solidFill>
                                        <a:schemeClr val="tx1"/>
                                      </a:solidFill>
                                      <a:latin typeface="Cambria Math" panose="02040503050406030204" pitchFamily="18" charset="0"/>
                                      <a:ea typeface="Cambria Math" panose="02040503050406030204" pitchFamily="18" charset="0"/>
                                    </a:rPr>
                                    <m:t>𝑮𝑽𝑨</m:t>
                                  </m:r>
                                </m:e>
                                <m:sub>
                                  <m:r>
                                    <a:rPr lang="en-GB" sz="1600" b="1" i="1" smtClean="0">
                                      <a:solidFill>
                                        <a:schemeClr val="tx1"/>
                                      </a:solidFill>
                                      <a:latin typeface="Cambria Math" panose="02040503050406030204" pitchFamily="18" charset="0"/>
                                      <a:ea typeface="Cambria Math" panose="02040503050406030204" pitchFamily="18" charset="0"/>
                                    </a:rPr>
                                    <m:t>𝒓𝒊</m:t>
                                  </m:r>
                                </m:sub>
                              </m:sSub>
                            </m:num>
                            <m:den>
                              <m:sSub>
                                <m:sSubPr>
                                  <m:ctrlPr>
                                    <a:rPr lang="en-GB" sz="1600" b="1" i="1" smtClean="0">
                                      <a:solidFill>
                                        <a:schemeClr val="tx1"/>
                                      </a:solidFill>
                                      <a:latin typeface="Cambria Math" panose="02040503050406030204" pitchFamily="18" charset="0"/>
                                      <a:ea typeface="Cambria Math" panose="02040503050406030204" pitchFamily="18" charset="0"/>
                                    </a:rPr>
                                  </m:ctrlPr>
                                </m:sSubPr>
                                <m:e>
                                  <m:r>
                                    <a:rPr lang="en-GB" sz="1600" b="1" i="1" smtClean="0">
                                      <a:solidFill>
                                        <a:schemeClr val="tx1"/>
                                      </a:solidFill>
                                      <a:latin typeface="Cambria Math" panose="02040503050406030204" pitchFamily="18" charset="0"/>
                                      <a:ea typeface="Cambria Math" panose="02040503050406030204" pitchFamily="18" charset="0"/>
                                    </a:rPr>
                                    <m:t>𝑮𝑽𝑨</m:t>
                                  </m:r>
                                </m:e>
                                <m:sub>
                                  <m:r>
                                    <a:rPr lang="en-GB" sz="1600" b="1" i="1" smtClean="0">
                                      <a:solidFill>
                                        <a:schemeClr val="tx1"/>
                                      </a:solidFill>
                                      <a:latin typeface="Cambria Math" panose="02040503050406030204" pitchFamily="18" charset="0"/>
                                      <a:ea typeface="Cambria Math" panose="02040503050406030204" pitchFamily="18" charset="0"/>
                                    </a:rPr>
                                    <m:t>𝒊</m:t>
                                  </m:r>
                                </m:sub>
                              </m:sSub>
                            </m:den>
                          </m:f>
                          <m:func>
                            <m:funcPr>
                              <m:ctrlPr>
                                <a:rPr lang="en-GB" sz="1600" b="1" i="1" smtClean="0">
                                  <a:solidFill>
                                    <a:schemeClr val="tx1"/>
                                  </a:solidFill>
                                  <a:latin typeface="Cambria Math" panose="02040503050406030204" pitchFamily="18" charset="0"/>
                                  <a:ea typeface="Cambria Math" panose="02040503050406030204" pitchFamily="18" charset="0"/>
                                </a:rPr>
                              </m:ctrlPr>
                            </m:funcPr>
                            <m:fName>
                              <m:r>
                                <a:rPr lang="en-GB" sz="1600" b="1" i="0" smtClean="0">
                                  <a:solidFill>
                                    <a:schemeClr val="tx1"/>
                                  </a:solidFill>
                                  <a:latin typeface="Cambria Math" panose="02040503050406030204" pitchFamily="18" charset="0"/>
                                  <a:ea typeface="Cambria Math" panose="02040503050406030204" pitchFamily="18" charset="0"/>
                                </a:rPr>
                                <m:t>𝐥𝐧</m:t>
                              </m:r>
                            </m:fName>
                            <m:e>
                              <m:d>
                                <m:dPr>
                                  <m:ctrlPr>
                                    <a:rPr lang="en-GB" sz="1600" b="1" i="1">
                                      <a:latin typeface="Cambria Math" panose="02040503050406030204" pitchFamily="18" charset="0"/>
                                      <a:ea typeface="Cambria Math" panose="02040503050406030204" pitchFamily="18" charset="0"/>
                                    </a:rPr>
                                  </m:ctrlPr>
                                </m:dPr>
                                <m:e>
                                  <m:f>
                                    <m:fPr>
                                      <m:ctrlPr>
                                        <a:rPr lang="en-GB" sz="1600" b="1" i="1">
                                          <a:latin typeface="Cambria Math" panose="02040503050406030204" pitchFamily="18" charset="0"/>
                                          <a:ea typeface="Cambria Math" panose="02040503050406030204" pitchFamily="18" charset="0"/>
                                        </a:rPr>
                                      </m:ctrlPr>
                                    </m:fPr>
                                    <m:num>
                                      <m:f>
                                        <m:fPr>
                                          <m:type m:val="skw"/>
                                          <m:ctrlPr>
                                            <a:rPr lang="en-GB" sz="1600" b="1" i="1">
                                              <a:latin typeface="Cambria Math" panose="02040503050406030204" pitchFamily="18" charset="0"/>
                                              <a:ea typeface="Cambria Math" panose="02040503050406030204" pitchFamily="18" charset="0"/>
                                            </a:rPr>
                                          </m:ctrlPr>
                                        </m:fPr>
                                        <m:num>
                                          <m:sSub>
                                            <m:sSubPr>
                                              <m:ctrlPr>
                                                <a:rPr lang="en-GB" sz="1600" b="1" i="1">
                                                  <a:latin typeface="Cambria Math" panose="02040503050406030204" pitchFamily="18" charset="0"/>
                                                  <a:ea typeface="Cambria Math" panose="02040503050406030204" pitchFamily="18" charset="0"/>
                                                </a:rPr>
                                              </m:ctrlPr>
                                            </m:sSubPr>
                                            <m:e>
                                              <m:r>
                                                <a:rPr lang="en-GB" sz="1600" b="1" i="1">
                                                  <a:latin typeface="Cambria Math" panose="02040503050406030204" pitchFamily="18" charset="0"/>
                                                  <a:ea typeface="Cambria Math" panose="02040503050406030204" pitchFamily="18" charset="0"/>
                                                </a:rPr>
                                                <m:t>𝑮𝑽𝑨</m:t>
                                              </m:r>
                                            </m:e>
                                            <m:sub>
                                              <m:r>
                                                <a:rPr lang="en-GB" sz="1600" b="1" i="1">
                                                  <a:latin typeface="Cambria Math" panose="02040503050406030204" pitchFamily="18" charset="0"/>
                                                  <a:ea typeface="Cambria Math" panose="02040503050406030204" pitchFamily="18" charset="0"/>
                                                </a:rPr>
                                                <m:t>𝒓𝒊</m:t>
                                              </m:r>
                                            </m:sub>
                                          </m:sSub>
                                        </m:num>
                                        <m:den>
                                          <m:sSub>
                                            <m:sSubPr>
                                              <m:ctrlPr>
                                                <a:rPr lang="en-GB" sz="1600" b="1" i="1">
                                                  <a:latin typeface="Cambria Math" panose="02040503050406030204" pitchFamily="18" charset="0"/>
                                                  <a:ea typeface="Cambria Math" panose="02040503050406030204" pitchFamily="18" charset="0"/>
                                                </a:rPr>
                                              </m:ctrlPr>
                                            </m:sSubPr>
                                            <m:e>
                                              <m:r>
                                                <a:rPr lang="en-GB" sz="1600" b="1" i="1">
                                                  <a:latin typeface="Cambria Math" panose="02040503050406030204" pitchFamily="18" charset="0"/>
                                                  <a:ea typeface="Cambria Math" panose="02040503050406030204" pitchFamily="18" charset="0"/>
                                                </a:rPr>
                                                <m:t>𝑮𝑽𝑨</m:t>
                                              </m:r>
                                            </m:e>
                                            <m:sub>
                                              <m:r>
                                                <a:rPr lang="en-GB" sz="1600" b="1" i="1">
                                                  <a:latin typeface="Cambria Math" panose="02040503050406030204" pitchFamily="18" charset="0"/>
                                                  <a:ea typeface="Cambria Math" panose="02040503050406030204" pitchFamily="18" charset="0"/>
                                                </a:rPr>
                                                <m:t>𝒊</m:t>
                                              </m:r>
                                            </m:sub>
                                          </m:sSub>
                                        </m:den>
                                      </m:f>
                                    </m:num>
                                    <m:den>
                                      <m:f>
                                        <m:fPr>
                                          <m:type m:val="skw"/>
                                          <m:ctrlPr>
                                            <a:rPr lang="en-GB" sz="1600" b="1" i="1">
                                              <a:latin typeface="Cambria Math" panose="02040503050406030204" pitchFamily="18" charset="0"/>
                                              <a:ea typeface="Cambria Math" panose="02040503050406030204" pitchFamily="18" charset="0"/>
                                            </a:rPr>
                                          </m:ctrlPr>
                                        </m:fPr>
                                        <m:num>
                                          <m:sSub>
                                            <m:sSubPr>
                                              <m:ctrlPr>
                                                <a:rPr lang="en-GB" sz="1600" b="1" i="1">
                                                  <a:latin typeface="Cambria Math" panose="02040503050406030204" pitchFamily="18" charset="0"/>
                                                  <a:ea typeface="Cambria Math" panose="02040503050406030204" pitchFamily="18" charset="0"/>
                                                </a:rPr>
                                              </m:ctrlPr>
                                            </m:sSubPr>
                                            <m:e>
                                              <m:r>
                                                <a:rPr lang="en-GB" sz="1600" b="1" i="1">
                                                  <a:latin typeface="Cambria Math" panose="02040503050406030204" pitchFamily="18" charset="0"/>
                                                  <a:ea typeface="Cambria Math" panose="02040503050406030204" pitchFamily="18" charset="0"/>
                                                </a:rPr>
                                                <m:t>𝑮𝑽𝑨</m:t>
                                              </m:r>
                                            </m:e>
                                            <m:sub>
                                              <m:r>
                                                <a:rPr lang="en-GB" sz="1600" b="1" i="1">
                                                  <a:latin typeface="Cambria Math" panose="02040503050406030204" pitchFamily="18" charset="0"/>
                                                  <a:ea typeface="Cambria Math" panose="02040503050406030204" pitchFamily="18" charset="0"/>
                                                </a:rPr>
                                                <m:t>𝒓</m:t>
                                              </m:r>
                                            </m:sub>
                                          </m:sSub>
                                        </m:num>
                                        <m:den>
                                          <m:r>
                                            <a:rPr lang="en-GB" sz="1600" b="1" i="1">
                                              <a:latin typeface="Cambria Math" panose="02040503050406030204" pitchFamily="18" charset="0"/>
                                              <a:ea typeface="Cambria Math" panose="02040503050406030204" pitchFamily="18" charset="0"/>
                                            </a:rPr>
                                            <m:t>𝑮𝑽𝑨</m:t>
                                          </m:r>
                                        </m:den>
                                      </m:f>
                                    </m:den>
                                  </m:f>
                                </m:e>
                              </m:d>
                            </m:e>
                          </m:func>
                          <m:r>
                            <a:rPr lang="en-GB" sz="1600" b="1" i="1" smtClean="0">
                              <a:solidFill>
                                <a:schemeClr val="tx1"/>
                              </a:solidFill>
                              <a:latin typeface="Cambria Math" panose="02040503050406030204" pitchFamily="18" charset="0"/>
                              <a:ea typeface="Cambria Math" panose="02040503050406030204" pitchFamily="18" charset="0"/>
                            </a:rPr>
                            <m:t>⁡</m:t>
                          </m:r>
                        </m:e>
                      </m:nary>
                    </m:oMath>
                  </m:oMathPara>
                </a14:m>
                <a:endParaRPr lang="en-GB" sz="1600" b="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57345" y="5636267"/>
                <a:ext cx="3061992" cy="820225"/>
              </a:xfrm>
              <a:prstGeom prst="rect">
                <a:avLst/>
              </a:prstGeom>
              <a:blipFill>
                <a:blip r:embed="rId3"/>
                <a:stretch>
                  <a:fillRect b="-11940"/>
                </a:stretch>
              </a:blipFill>
            </p:spPr>
            <p:txBody>
              <a:bodyPr/>
              <a:lstStyle/>
              <a:p>
                <a:r>
                  <a:rPr lang="en-GB">
                    <a:noFill/>
                  </a:rPr>
                  <a:t> </a:t>
                </a:r>
              </a:p>
            </p:txBody>
          </p:sp>
        </mc:Fallback>
      </mc:AlternateContent>
      <p:sp>
        <p:nvSpPr>
          <p:cNvPr id="7" name="TextBox 6"/>
          <p:cNvSpPr txBox="1"/>
          <p:nvPr/>
        </p:nvSpPr>
        <p:spPr>
          <a:xfrm>
            <a:off x="384175" y="6521596"/>
            <a:ext cx="8375650" cy="307777"/>
          </a:xfrm>
          <a:prstGeom prst="rect">
            <a:avLst/>
          </a:prstGeom>
          <a:noFill/>
        </p:spPr>
        <p:txBody>
          <a:bodyPr wrap="square" rtlCol="0">
            <a:spAutoFit/>
          </a:bodyPr>
          <a:lstStyle/>
          <a:p>
            <a:r>
              <a:rPr lang="en-GB" sz="1400" dirty="0"/>
              <a:t>Cambridge Econometrics, series at LAD-level 1991-2015, based on rolling 5-year averages</a:t>
            </a:r>
          </a:p>
        </p:txBody>
      </p:sp>
    </p:spTree>
    <p:extLst>
      <p:ext uri="{BB962C8B-B14F-4D97-AF65-F5344CB8AC3E}">
        <p14:creationId xmlns:p14="http://schemas.microsoft.com/office/powerpoint/2010/main" val="35958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30996915"/>
              </p:ext>
            </p:extLst>
          </p:nvPr>
        </p:nvGraphicFramePr>
        <p:xfrm>
          <a:off x="228599" y="1515979"/>
          <a:ext cx="8686801" cy="4969882"/>
        </p:xfrm>
        <a:graphic>
          <a:graphicData uri="http://schemas.openxmlformats.org/drawingml/2006/table">
            <a:tbl>
              <a:tblPr firstRow="1" bandRow="1">
                <a:tableStyleId>{5940675A-B579-460E-94D1-54222C63F5DA}</a:tableStyleId>
              </a:tblPr>
              <a:tblGrid>
                <a:gridCol w="2105527">
                  <a:extLst>
                    <a:ext uri="{9D8B030D-6E8A-4147-A177-3AD203B41FA5}">
                      <a16:colId xmlns:a16="http://schemas.microsoft.com/office/drawing/2014/main" val="3522029032"/>
                    </a:ext>
                  </a:extLst>
                </a:gridCol>
                <a:gridCol w="3290637">
                  <a:extLst>
                    <a:ext uri="{9D8B030D-6E8A-4147-A177-3AD203B41FA5}">
                      <a16:colId xmlns:a16="http://schemas.microsoft.com/office/drawing/2014/main" val="1778415556"/>
                    </a:ext>
                  </a:extLst>
                </a:gridCol>
                <a:gridCol w="3290637">
                  <a:extLst>
                    <a:ext uri="{9D8B030D-6E8A-4147-A177-3AD203B41FA5}">
                      <a16:colId xmlns:a16="http://schemas.microsoft.com/office/drawing/2014/main" val="2272944166"/>
                    </a:ext>
                  </a:extLst>
                </a:gridCol>
              </a:tblGrid>
              <a:tr h="572834">
                <a:tc>
                  <a:txBody>
                    <a:bodyPr/>
                    <a:lstStyle/>
                    <a:p>
                      <a:endParaRPr lang="en-GB" sz="2400" b="1" dirty="0"/>
                    </a:p>
                  </a:txBody>
                  <a:tcPr/>
                </a:tc>
                <a:tc>
                  <a:txBody>
                    <a:bodyPr/>
                    <a:lstStyle/>
                    <a:p>
                      <a:r>
                        <a:rPr lang="en-GB" sz="2400" b="1" i="0" dirty="0"/>
                        <a:t>Concentrated</a:t>
                      </a:r>
                      <a:r>
                        <a:rPr lang="en-GB" sz="2400" b="1" i="0" baseline="0" dirty="0"/>
                        <a:t> sector</a:t>
                      </a:r>
                      <a:endParaRPr lang="en-GB" sz="2400" b="1" i="0" dirty="0"/>
                    </a:p>
                  </a:txBody>
                  <a:tcPr/>
                </a:tc>
                <a:tc>
                  <a:txBody>
                    <a:bodyPr/>
                    <a:lstStyle/>
                    <a:p>
                      <a:r>
                        <a:rPr lang="en-GB" sz="2400" b="1" i="0" dirty="0"/>
                        <a:t>Dispersed sector</a:t>
                      </a:r>
                    </a:p>
                  </a:txBody>
                  <a:tcPr/>
                </a:tc>
                <a:extLst>
                  <a:ext uri="{0D108BD9-81ED-4DB2-BD59-A6C34878D82A}">
                    <a16:rowId xmlns:a16="http://schemas.microsoft.com/office/drawing/2014/main" val="1793272532"/>
                  </a:ext>
                </a:extLst>
              </a:tr>
              <a:tr h="2616849">
                <a:tc>
                  <a:txBody>
                    <a:bodyPr/>
                    <a:lstStyle/>
                    <a:p>
                      <a:r>
                        <a:rPr lang="en-GB" sz="2400" b="1" i="0" baseline="0" dirty="0"/>
                        <a:t>Relatively stronger performance in (some) TIRs</a:t>
                      </a:r>
                      <a:endParaRPr lang="en-GB" sz="2400" b="1" i="0" dirty="0"/>
                    </a:p>
                  </a:txBody>
                  <a:tcPr/>
                </a:tc>
                <a:tc>
                  <a:txBody>
                    <a:bodyPr/>
                    <a:lstStyle/>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rgbClr val="C00000"/>
                          </a:solidFill>
                          <a:effectLst>
                            <a:outerShdw blurRad="38100" dist="38100" dir="2700000" algn="tl">
                              <a:srgbClr val="000000">
                                <a:alpha val="43137"/>
                              </a:srgbClr>
                            </a:outerShdw>
                          </a:effectLst>
                        </a:rPr>
                        <a:t>Aerospace</a:t>
                      </a:r>
                    </a:p>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rgbClr val="C00000"/>
                          </a:solidFill>
                          <a:effectLst>
                            <a:outerShdw blurRad="38100" dist="38100" dir="2700000" algn="tl">
                              <a:srgbClr val="000000">
                                <a:alpha val="43137"/>
                              </a:srgbClr>
                            </a:outerShdw>
                          </a:effectLst>
                        </a:rPr>
                        <a:t>Motor</a:t>
                      </a:r>
                      <a:r>
                        <a:rPr lang="en-GB" sz="2400" b="0" i="1" baseline="0" dirty="0">
                          <a:solidFill>
                            <a:srgbClr val="C00000"/>
                          </a:solidFill>
                          <a:effectLst>
                            <a:outerShdw blurRad="38100" dist="38100" dir="2700000" algn="tl">
                              <a:srgbClr val="000000">
                                <a:alpha val="43137"/>
                              </a:srgbClr>
                            </a:outerShdw>
                          </a:effectLst>
                        </a:rPr>
                        <a:t> vehicles</a:t>
                      </a:r>
                      <a:endParaRPr lang="en-GB" sz="2400" b="0" i="1" dirty="0">
                        <a:solidFill>
                          <a:srgbClr val="C00000"/>
                        </a:solidFill>
                        <a:effectLst>
                          <a:outerShdw blurRad="38100" dist="38100" dir="2700000" algn="tl">
                            <a:srgbClr val="000000">
                              <a:alpha val="43137"/>
                            </a:srgbClr>
                          </a:outerShdw>
                        </a:effectLst>
                      </a:endParaRPr>
                    </a:p>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chemeClr val="tx1"/>
                          </a:solidFill>
                          <a:effectLst/>
                        </a:rPr>
                        <a:t>Other transport equipment</a:t>
                      </a:r>
                      <a:r>
                        <a:rPr lang="en-GB" sz="2400" b="0" i="1" baseline="0" dirty="0">
                          <a:solidFill>
                            <a:schemeClr val="tx1"/>
                          </a:solidFill>
                          <a:effectLst/>
                        </a:rPr>
                        <a:t> (excl. aerospace)</a:t>
                      </a:r>
                    </a:p>
                  </a:txBody>
                  <a:tcPr/>
                </a:tc>
                <a:tc>
                  <a:txBody>
                    <a:bodyPr/>
                    <a:lstStyle/>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baseline="0" dirty="0">
                          <a:solidFill>
                            <a:srgbClr val="C00000"/>
                          </a:solidFill>
                          <a:effectLst>
                            <a:outerShdw blurRad="38100" dist="38100" dir="2700000" algn="tl">
                              <a:srgbClr val="000000">
                                <a:alpha val="43137"/>
                              </a:srgbClr>
                            </a:outerShdw>
                          </a:effectLst>
                        </a:rPr>
                        <a:t>Chemicals</a:t>
                      </a:r>
                    </a:p>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chemeClr val="tx1"/>
                          </a:solidFill>
                          <a:effectLst/>
                        </a:rPr>
                        <a:t>Machinery and equipment </a:t>
                      </a:r>
                      <a:r>
                        <a:rPr lang="en-GB" sz="2400" b="0" i="1" dirty="0" err="1">
                          <a:solidFill>
                            <a:schemeClr val="tx1"/>
                          </a:solidFill>
                          <a:effectLst/>
                        </a:rPr>
                        <a:t>n.e.c</a:t>
                      </a:r>
                      <a:r>
                        <a:rPr lang="en-GB" sz="2400" b="0" i="1" dirty="0">
                          <a:solidFill>
                            <a:schemeClr val="tx1"/>
                          </a:solidFill>
                          <a:effectLst/>
                        </a:rPr>
                        <a:t>.</a:t>
                      </a:r>
                    </a:p>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chemeClr val="tx1"/>
                          </a:solidFill>
                          <a:effectLst/>
                        </a:rPr>
                        <a:t>Medical and dental instruments and supplies</a:t>
                      </a:r>
                    </a:p>
                  </a:txBody>
                  <a:tcPr/>
                </a:tc>
                <a:extLst>
                  <a:ext uri="{0D108BD9-81ED-4DB2-BD59-A6C34878D82A}">
                    <a16:rowId xmlns:a16="http://schemas.microsoft.com/office/drawing/2014/main" val="913340573"/>
                  </a:ext>
                </a:extLst>
              </a:tr>
              <a:tr h="1780199">
                <a:tc>
                  <a:txBody>
                    <a:bodyPr/>
                    <a:lstStyle/>
                    <a:p>
                      <a:r>
                        <a:rPr lang="en-GB" sz="2400" b="1" i="0" baseline="0" dirty="0"/>
                        <a:t>Relatively weaker performance in TIRs</a:t>
                      </a:r>
                      <a:endParaRPr lang="en-GB" sz="2400" b="1" i="0" dirty="0"/>
                    </a:p>
                  </a:txBody>
                  <a:tcPr/>
                </a:tc>
                <a:tc>
                  <a:txBody>
                    <a:bodyPr/>
                    <a:lstStyle/>
                    <a:p>
                      <a:pPr marL="180975" indent="-180975">
                        <a:buClr>
                          <a:srgbClr val="C00000"/>
                        </a:buClr>
                        <a:buSzPct val="120000"/>
                        <a:buFont typeface="Arial" panose="020B0604020202020204" pitchFamily="34" charset="0"/>
                        <a:buChar char="•"/>
                      </a:pPr>
                      <a:r>
                        <a:rPr lang="en-GB" sz="2400" b="0" i="1" dirty="0">
                          <a:solidFill>
                            <a:srgbClr val="C00000"/>
                          </a:solidFill>
                          <a:effectLst>
                            <a:outerShdw blurRad="38100" dist="38100" dir="2700000" algn="tl">
                              <a:srgbClr val="000000">
                                <a:alpha val="43137"/>
                              </a:srgbClr>
                            </a:outerShdw>
                          </a:effectLst>
                        </a:rPr>
                        <a:t>Pharmaceuticals</a:t>
                      </a:r>
                    </a:p>
                    <a:p>
                      <a:pPr marL="180975" indent="-180975">
                        <a:buClr>
                          <a:srgbClr val="C00000"/>
                        </a:buClr>
                        <a:buSzPct val="120000"/>
                        <a:buFont typeface="Arial" panose="020B0604020202020204" pitchFamily="34" charset="0"/>
                        <a:buChar char="•"/>
                      </a:pPr>
                      <a:r>
                        <a:rPr lang="en-GB" sz="2400" b="0" i="1" dirty="0">
                          <a:solidFill>
                            <a:schemeClr val="tx1"/>
                          </a:solidFill>
                          <a:effectLst/>
                        </a:rPr>
                        <a:t>Weapons and ammunition</a:t>
                      </a:r>
                    </a:p>
                  </a:txBody>
                  <a:tcPr/>
                </a:tc>
                <a:tc>
                  <a:txBody>
                    <a:bodyPr/>
                    <a:lstStyle/>
                    <a:p>
                      <a:pPr marL="180975" indent="-180975">
                        <a:buClr>
                          <a:srgbClr val="C00000"/>
                        </a:buClr>
                        <a:buSzPct val="120000"/>
                        <a:buFont typeface="Arial" panose="020B0604020202020204" pitchFamily="34" charset="0"/>
                        <a:buChar char="•"/>
                      </a:pPr>
                      <a:r>
                        <a:rPr lang="en-GB" sz="2400" b="0" i="1" dirty="0">
                          <a:solidFill>
                            <a:srgbClr val="C00000"/>
                          </a:solidFill>
                          <a:effectLst>
                            <a:outerShdw blurRad="38100" dist="38100" dir="2700000" algn="tl">
                              <a:srgbClr val="000000">
                                <a:alpha val="43137"/>
                              </a:srgbClr>
                            </a:outerShdw>
                          </a:effectLst>
                        </a:rPr>
                        <a:t>Computers, Electronics and Optics</a:t>
                      </a:r>
                    </a:p>
                    <a:p>
                      <a:pPr marL="180975" marR="0" lvl="0" indent="-180975"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tabLst/>
                        <a:defRPr/>
                      </a:pPr>
                      <a:r>
                        <a:rPr lang="en-GB" sz="2400" b="0" i="1" dirty="0">
                          <a:solidFill>
                            <a:srgbClr val="C00000"/>
                          </a:solidFill>
                          <a:effectLst>
                            <a:outerShdw blurRad="38100" dist="38100" dir="2700000" algn="tl">
                              <a:srgbClr val="000000">
                                <a:alpha val="43137"/>
                              </a:srgbClr>
                            </a:outerShdw>
                          </a:effectLst>
                        </a:rPr>
                        <a:t>Electrical</a:t>
                      </a:r>
                      <a:r>
                        <a:rPr lang="en-GB" sz="2400" b="0" i="1" baseline="0" dirty="0">
                          <a:solidFill>
                            <a:srgbClr val="C00000"/>
                          </a:solidFill>
                          <a:effectLst>
                            <a:outerShdw blurRad="38100" dist="38100" dir="2700000" algn="tl">
                              <a:srgbClr val="000000">
                                <a:alpha val="43137"/>
                              </a:srgbClr>
                            </a:outerShdw>
                          </a:effectLst>
                        </a:rPr>
                        <a:t> equipment</a:t>
                      </a:r>
                    </a:p>
                  </a:txBody>
                  <a:tcPr/>
                </a:tc>
                <a:extLst>
                  <a:ext uri="{0D108BD9-81ED-4DB2-BD59-A6C34878D82A}">
                    <a16:rowId xmlns:a16="http://schemas.microsoft.com/office/drawing/2014/main" val="818159655"/>
                  </a:ext>
                </a:extLst>
              </a:tr>
            </a:tbl>
          </a:graphicData>
        </a:graphic>
      </p:graphicFrame>
      <p:sp>
        <p:nvSpPr>
          <p:cNvPr id="8" name="Title 3"/>
          <p:cNvSpPr>
            <a:spLocks noGrp="1"/>
          </p:cNvSpPr>
          <p:nvPr>
            <p:ph type="title"/>
          </p:nvPr>
        </p:nvSpPr>
        <p:spPr>
          <a:xfrm>
            <a:off x="384174" y="94848"/>
            <a:ext cx="8759826" cy="935188"/>
          </a:xfrm>
        </p:spPr>
        <p:txBody>
          <a:bodyPr/>
          <a:lstStyle/>
          <a:p>
            <a:r>
              <a:rPr lang="en-GB" sz="3000" dirty="0"/>
              <a:t>Differences between AM sectors and performance in Traditional Industrial Regions</a:t>
            </a:r>
            <a:br>
              <a:rPr lang="en-GB" sz="3200" dirty="0"/>
            </a:br>
            <a:endParaRPr lang="en-GB" sz="3000" dirty="0"/>
          </a:p>
        </p:txBody>
      </p:sp>
    </p:spTree>
    <p:extLst>
      <p:ext uri="{BB962C8B-B14F-4D97-AF65-F5344CB8AC3E}">
        <p14:creationId xmlns:p14="http://schemas.microsoft.com/office/powerpoint/2010/main" val="299259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29064"/>
            <a:ext cx="8375650" cy="423862"/>
          </a:xfrm>
        </p:spPr>
        <p:txBody>
          <a:bodyPr/>
          <a:lstStyle/>
          <a:p>
            <a:r>
              <a:rPr lang="en-GB" sz="3000" dirty="0"/>
              <a:t>Questions in context of cluster-based policies aimed at spatial and sectoral rebalancing</a:t>
            </a:r>
          </a:p>
        </p:txBody>
      </p:sp>
      <p:graphicFrame>
        <p:nvGraphicFramePr>
          <p:cNvPr id="4" name="Content Placeholder 4"/>
          <p:cNvGraphicFramePr>
            <a:graphicFrameLocks/>
          </p:cNvGraphicFramePr>
          <p:nvPr>
            <p:extLst>
              <p:ext uri="{D42A27DB-BD31-4B8C-83A1-F6EECF244321}">
                <p14:modId xmlns:p14="http://schemas.microsoft.com/office/powerpoint/2010/main" val="3716621123"/>
              </p:ext>
            </p:extLst>
          </p:nvPr>
        </p:nvGraphicFramePr>
        <p:xfrm>
          <a:off x="228599" y="1367695"/>
          <a:ext cx="8531226" cy="1151894"/>
        </p:xfrm>
        <a:graphic>
          <a:graphicData uri="http://schemas.openxmlformats.org/drawingml/2006/table">
            <a:tbl>
              <a:tblPr firstRow="1" bandRow="1">
                <a:tableStyleId>{5940675A-B579-460E-94D1-54222C63F5DA}</a:tableStyleId>
              </a:tblPr>
              <a:tblGrid>
                <a:gridCol w="2228162">
                  <a:extLst>
                    <a:ext uri="{9D8B030D-6E8A-4147-A177-3AD203B41FA5}">
                      <a16:colId xmlns:a16="http://schemas.microsoft.com/office/drawing/2014/main" val="3522029032"/>
                    </a:ext>
                  </a:extLst>
                </a:gridCol>
                <a:gridCol w="6303064">
                  <a:extLst>
                    <a:ext uri="{9D8B030D-6E8A-4147-A177-3AD203B41FA5}">
                      <a16:colId xmlns:a16="http://schemas.microsoft.com/office/drawing/2014/main" val="1778415556"/>
                    </a:ext>
                  </a:extLst>
                </a:gridCol>
              </a:tblGrid>
              <a:tr h="1151894">
                <a:tc>
                  <a:txBody>
                    <a:bodyPr/>
                    <a:lstStyle/>
                    <a:p>
                      <a:r>
                        <a:rPr lang="en-GB" sz="2200" b="0" i="1" dirty="0">
                          <a:solidFill>
                            <a:srgbClr val="C00000"/>
                          </a:solidFill>
                        </a:rPr>
                        <a:t>With regard to trends over</a:t>
                      </a:r>
                      <a:r>
                        <a:rPr lang="en-GB" sz="2200" b="0" i="1" baseline="0" dirty="0">
                          <a:solidFill>
                            <a:srgbClr val="C00000"/>
                          </a:solidFill>
                        </a:rPr>
                        <a:t> time</a:t>
                      </a:r>
                      <a:endParaRPr lang="en-GB" sz="2200" b="0"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t>No evidence of a trend towards more</a:t>
                      </a:r>
                      <a:r>
                        <a:rPr lang="en-GB" sz="2200" b="0" baseline="0" dirty="0"/>
                        <a:t> concentration</a:t>
                      </a:r>
                      <a:r>
                        <a:rPr lang="en-GB" sz="2200" b="0" dirty="0"/>
                        <a:t> across the various industries. Is this an issue for innovation / R&amp;D performance?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3272532"/>
                  </a:ext>
                </a:extLst>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1629934434"/>
              </p:ext>
            </p:extLst>
          </p:nvPr>
        </p:nvGraphicFramePr>
        <p:xfrm>
          <a:off x="228599" y="2490481"/>
          <a:ext cx="8531226" cy="1503863"/>
        </p:xfrm>
        <a:graphic>
          <a:graphicData uri="http://schemas.openxmlformats.org/drawingml/2006/table">
            <a:tbl>
              <a:tblPr firstRow="1" bandRow="1">
                <a:tableStyleId>{5940675A-B579-460E-94D1-54222C63F5DA}</a:tableStyleId>
              </a:tblPr>
              <a:tblGrid>
                <a:gridCol w="2228162">
                  <a:extLst>
                    <a:ext uri="{9D8B030D-6E8A-4147-A177-3AD203B41FA5}">
                      <a16:colId xmlns:a16="http://schemas.microsoft.com/office/drawing/2014/main" val="3522029032"/>
                    </a:ext>
                  </a:extLst>
                </a:gridCol>
                <a:gridCol w="6303064">
                  <a:extLst>
                    <a:ext uri="{9D8B030D-6E8A-4147-A177-3AD203B41FA5}">
                      <a16:colId xmlns:a16="http://schemas.microsoft.com/office/drawing/2014/main" val="1778415556"/>
                    </a:ext>
                  </a:extLst>
                </a:gridCol>
              </a:tblGrid>
              <a:tr h="1503863">
                <a:tc>
                  <a:txBody>
                    <a:bodyPr/>
                    <a:lstStyle/>
                    <a:p>
                      <a:r>
                        <a:rPr lang="en-GB" sz="2200" b="0" i="1" dirty="0">
                          <a:solidFill>
                            <a:srgbClr val="C00000"/>
                          </a:solidFill>
                        </a:rPr>
                        <a:t>With regard to differences between industries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None/>
                        <a:tabLst/>
                        <a:defRPr/>
                      </a:pPr>
                      <a:r>
                        <a:rPr lang="en-GB" sz="2200" b="0" dirty="0"/>
                        <a:t>Only some AM industries relatively concentrated (in particular Aerospace, Motor vehicles, Pharmaceuticals). Other AM industries</a:t>
                      </a:r>
                      <a:r>
                        <a:rPr lang="en-GB" sz="2200" b="0" baseline="0" dirty="0"/>
                        <a:t> </a:t>
                      </a:r>
                      <a:r>
                        <a:rPr lang="en-GB" sz="2200" b="0" dirty="0"/>
                        <a:t>more dispersed. Is this an issue?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34057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35618614"/>
              </p:ext>
            </p:extLst>
          </p:nvPr>
        </p:nvGraphicFramePr>
        <p:xfrm>
          <a:off x="228599" y="4050952"/>
          <a:ext cx="8531226" cy="2438400"/>
        </p:xfrm>
        <a:graphic>
          <a:graphicData uri="http://schemas.openxmlformats.org/drawingml/2006/table">
            <a:tbl>
              <a:tblPr firstRow="1" bandRow="1">
                <a:tableStyleId>{5940675A-B579-460E-94D1-54222C63F5DA}</a:tableStyleId>
              </a:tblPr>
              <a:tblGrid>
                <a:gridCol w="2228162">
                  <a:extLst>
                    <a:ext uri="{9D8B030D-6E8A-4147-A177-3AD203B41FA5}">
                      <a16:colId xmlns:a16="http://schemas.microsoft.com/office/drawing/2014/main" val="3398682925"/>
                    </a:ext>
                  </a:extLst>
                </a:gridCol>
                <a:gridCol w="6303064">
                  <a:extLst>
                    <a:ext uri="{9D8B030D-6E8A-4147-A177-3AD203B41FA5}">
                      <a16:colId xmlns:a16="http://schemas.microsoft.com/office/drawing/2014/main" val="2409740878"/>
                    </a:ext>
                  </a:extLst>
                </a:gridCol>
              </a:tblGrid>
              <a:tr h="2207798">
                <a:tc>
                  <a:txBody>
                    <a:bodyPr/>
                    <a:lstStyle/>
                    <a:p>
                      <a:r>
                        <a:rPr lang="en-GB" sz="2200" b="0" i="1" dirty="0">
                          <a:solidFill>
                            <a:srgbClr val="C00000"/>
                          </a:solidFill>
                        </a:rPr>
                        <a:t>With regard to differences</a:t>
                      </a:r>
                      <a:r>
                        <a:rPr lang="en-GB" sz="2200" b="0" i="1" baseline="0" dirty="0">
                          <a:solidFill>
                            <a:srgbClr val="C00000"/>
                          </a:solidFill>
                        </a:rPr>
                        <a:t> between regions</a:t>
                      </a:r>
                      <a:endParaRPr lang="en-GB" sz="2200" b="0"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Clr>
                          <a:srgbClr val="C00000"/>
                        </a:buClr>
                        <a:buSzPct val="120000"/>
                        <a:buFont typeface="Arial" panose="020B0604020202020204" pitchFamily="34" charset="0"/>
                        <a:buNone/>
                      </a:pPr>
                      <a:r>
                        <a:rPr lang="en-GB" sz="2200" b="0" i="0" dirty="0">
                          <a:solidFill>
                            <a:schemeClr val="tx1"/>
                          </a:solidFill>
                          <a:effectLst/>
                        </a:rPr>
                        <a:t>Is it the case that the industries that do well in (some) TIRs have a more ‘synthetic’</a:t>
                      </a:r>
                      <a:r>
                        <a:rPr lang="en-GB" sz="2200" b="0" i="0" baseline="0" dirty="0">
                          <a:solidFill>
                            <a:schemeClr val="tx1"/>
                          </a:solidFill>
                          <a:effectLst/>
                        </a:rPr>
                        <a:t> knowledge-base (predicated on engineering-based know-how)? While industries with a more ‘analytic’ knowledge base (hence relying on R&amp;D activities and science-based innovations) prefer other regions?</a:t>
                      </a:r>
                      <a:endParaRPr lang="en-GB" sz="2200" b="0" i="0" dirty="0">
                        <a:solidFill>
                          <a:schemeClr val="tx1"/>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834676"/>
                  </a:ext>
                </a:extLst>
              </a:tr>
            </a:tbl>
          </a:graphicData>
        </a:graphic>
      </p:graphicFrame>
    </p:spTree>
    <p:extLst>
      <p:ext uri="{BB962C8B-B14F-4D97-AF65-F5344CB8AC3E}">
        <p14:creationId xmlns:p14="http://schemas.microsoft.com/office/powerpoint/2010/main" val="11178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1323439"/>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Effect of spatial proximity</a:t>
            </a:r>
          </a:p>
          <a:p>
            <a:pPr algn="ctr"/>
            <a:r>
              <a:rPr lang="en-GB" sz="4000" b="1" dirty="0">
                <a:solidFill>
                  <a:srgbClr val="C00000"/>
                </a:solidFill>
                <a:latin typeface="Calibri" panose="020F0502020204030204" pitchFamily="34" charset="0"/>
              </a:rPr>
              <a:t>on innovation and R&amp;D </a:t>
            </a:r>
          </a:p>
        </p:txBody>
      </p:sp>
      <p:sp>
        <p:nvSpPr>
          <p:cNvPr id="2" name="TextBox 1"/>
          <p:cNvSpPr txBox="1"/>
          <p:nvPr/>
        </p:nvSpPr>
        <p:spPr>
          <a:xfrm>
            <a:off x="281763" y="4380615"/>
            <a:ext cx="8580474" cy="1754326"/>
          </a:xfrm>
          <a:prstGeom prst="rect">
            <a:avLst/>
          </a:prstGeom>
          <a:noFill/>
          <a:ln w="19050">
            <a:solidFill>
              <a:srgbClr val="C00000"/>
            </a:solidFill>
          </a:ln>
        </p:spPr>
        <p:txBody>
          <a:bodyPr wrap="square" rtlCol="0">
            <a:spAutoFit/>
          </a:bodyPr>
          <a:lstStyle/>
          <a:p>
            <a:pPr algn="just"/>
            <a:r>
              <a:rPr lang="en-GB" i="1" dirty="0"/>
              <a:t>The work in this section contains statistical data from the ONS which is Crown copyright and reproduced with the permission of the controller of HMSO and Queen’s printer for Scotland. The use of the ONS statistical data in this work does not imply the endorsement of the ONS in relation to the interpretation or analysis of the statistical data. This work uses research datasets which may not exactly reproduce National Statistics aggregates.</a:t>
            </a:r>
          </a:p>
        </p:txBody>
      </p:sp>
    </p:spTree>
    <p:extLst>
      <p:ext uri="{BB962C8B-B14F-4D97-AF65-F5344CB8AC3E}">
        <p14:creationId xmlns:p14="http://schemas.microsoft.com/office/powerpoint/2010/main" val="154860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83630"/>
            <a:ext cx="8375650" cy="423862"/>
          </a:xfrm>
        </p:spPr>
        <p:txBody>
          <a:bodyPr/>
          <a:lstStyle/>
          <a:p>
            <a:r>
              <a:rPr lang="en-GB" sz="3000" dirty="0"/>
              <a:t>Basis for model: Spatial proximity and R&amp;D / innovation in plants</a:t>
            </a:r>
          </a:p>
        </p:txBody>
      </p:sp>
      <p:sp>
        <p:nvSpPr>
          <p:cNvPr id="3" name="TextBox 2">
            <a:extLst>
              <a:ext uri="{FF2B5EF4-FFF2-40B4-BE49-F238E27FC236}">
                <a16:creationId xmlns:a16="http://schemas.microsoft.com/office/drawing/2014/main" id="{1AAC189F-3008-4F3B-AF35-29A059BD535F}"/>
              </a:ext>
            </a:extLst>
          </p:cNvPr>
          <p:cNvSpPr txBox="1"/>
          <p:nvPr/>
        </p:nvSpPr>
        <p:spPr>
          <a:xfrm>
            <a:off x="384174" y="1602260"/>
            <a:ext cx="2169555" cy="1235675"/>
          </a:xfrm>
          <a:prstGeom prst="rect">
            <a:avLst/>
          </a:prstGeom>
          <a:solidFill>
            <a:schemeClr val="tx1"/>
          </a:solidFill>
          <a:ln w="19050">
            <a:solidFill>
              <a:schemeClr val="tx1"/>
            </a:solidFill>
          </a:ln>
        </p:spPr>
        <p:txBody>
          <a:bodyPr wrap="square" rtlCol="0" anchor="ctr">
            <a:noAutofit/>
          </a:bodyPr>
          <a:lstStyle/>
          <a:p>
            <a:r>
              <a:rPr lang="nl-NL" sz="1600" dirty="0" err="1">
                <a:solidFill>
                  <a:schemeClr val="bg1"/>
                </a:solidFill>
              </a:rPr>
              <a:t>Plants</a:t>
            </a:r>
            <a:r>
              <a:rPr lang="nl-NL" sz="1600" dirty="0">
                <a:solidFill>
                  <a:schemeClr val="bg1"/>
                </a:solidFill>
              </a:rPr>
              <a:t> in </a:t>
            </a:r>
            <a:r>
              <a:rPr lang="nl-NL" sz="1600" dirty="0" err="1">
                <a:solidFill>
                  <a:schemeClr val="bg1"/>
                </a:solidFill>
              </a:rPr>
              <a:t>same</a:t>
            </a:r>
            <a:r>
              <a:rPr lang="nl-NL" sz="1600" dirty="0">
                <a:solidFill>
                  <a:schemeClr val="bg1"/>
                </a:solidFill>
              </a:rPr>
              <a:t> </a:t>
            </a:r>
            <a:r>
              <a:rPr lang="nl-NL" sz="1600" dirty="0" err="1">
                <a:solidFill>
                  <a:schemeClr val="bg1"/>
                </a:solidFill>
              </a:rPr>
              <a:t>industry</a:t>
            </a:r>
            <a:r>
              <a:rPr lang="nl-NL" sz="1600" dirty="0">
                <a:solidFill>
                  <a:schemeClr val="bg1"/>
                </a:solidFill>
              </a:rPr>
              <a:t> in </a:t>
            </a:r>
            <a:r>
              <a:rPr lang="nl-NL" sz="1600" dirty="0" err="1">
                <a:solidFill>
                  <a:schemeClr val="bg1"/>
                </a:solidFill>
              </a:rPr>
              <a:t>vicinity</a:t>
            </a:r>
            <a:endParaRPr lang="nl-NL" sz="1600" dirty="0">
              <a:solidFill>
                <a:schemeClr val="bg1"/>
              </a:solidFill>
            </a:endParaRPr>
          </a:p>
        </p:txBody>
      </p:sp>
      <p:sp>
        <p:nvSpPr>
          <p:cNvPr id="5" name="TextBox 4">
            <a:extLst>
              <a:ext uri="{FF2B5EF4-FFF2-40B4-BE49-F238E27FC236}">
                <a16:creationId xmlns:a16="http://schemas.microsoft.com/office/drawing/2014/main" id="{75349FE6-ABDF-4757-A965-A6ED321A0649}"/>
              </a:ext>
            </a:extLst>
          </p:cNvPr>
          <p:cNvSpPr txBox="1"/>
          <p:nvPr/>
        </p:nvSpPr>
        <p:spPr>
          <a:xfrm>
            <a:off x="384175" y="3774558"/>
            <a:ext cx="2169555" cy="3009014"/>
          </a:xfrm>
          <a:prstGeom prst="rect">
            <a:avLst/>
          </a:prstGeom>
          <a:solidFill>
            <a:schemeClr val="bg1"/>
          </a:solidFill>
          <a:ln w="19050">
            <a:solidFill>
              <a:schemeClr val="tx1"/>
            </a:solidFill>
          </a:ln>
        </p:spPr>
        <p:txBody>
          <a:bodyPr wrap="square" rtlCol="0">
            <a:noAutofit/>
          </a:bodyPr>
          <a:lstStyle/>
          <a:p>
            <a:r>
              <a:rPr lang="nl-NL" sz="1600" dirty="0" err="1"/>
              <a:t>Various</a:t>
            </a:r>
            <a:r>
              <a:rPr lang="nl-NL" sz="1600" dirty="0"/>
              <a:t> </a:t>
            </a:r>
            <a:r>
              <a:rPr lang="nl-NL" sz="1600" dirty="0" err="1"/>
              <a:t>other</a:t>
            </a:r>
            <a:r>
              <a:rPr lang="nl-NL" sz="1600" dirty="0"/>
              <a:t> sources of </a:t>
            </a:r>
            <a:r>
              <a:rPr lang="nl-NL" sz="1600" dirty="0" err="1"/>
              <a:t>knowledge</a:t>
            </a:r>
            <a:r>
              <a:rPr lang="nl-NL" sz="1600" dirty="0"/>
              <a:t>:</a:t>
            </a:r>
          </a:p>
          <a:p>
            <a:pPr marL="180975" indent="-180975">
              <a:buFont typeface="Arial" panose="020B0604020202020204" pitchFamily="34" charset="0"/>
              <a:buChar char="•"/>
            </a:pPr>
            <a:r>
              <a:rPr lang="nl-NL" sz="1600" dirty="0" err="1"/>
              <a:t>Universities</a:t>
            </a:r>
            <a:r>
              <a:rPr lang="nl-NL" sz="1600" dirty="0"/>
              <a:t> / research </a:t>
            </a:r>
            <a:r>
              <a:rPr lang="nl-NL" sz="1600" dirty="0" err="1"/>
              <a:t>institutes</a:t>
            </a:r>
            <a:endParaRPr lang="nl-NL" sz="1600" dirty="0"/>
          </a:p>
          <a:p>
            <a:pPr marL="180975" indent="-180975">
              <a:buFont typeface="Arial" panose="020B0604020202020204" pitchFamily="34" charset="0"/>
              <a:buChar char="•"/>
            </a:pPr>
            <a:r>
              <a:rPr lang="nl-NL" sz="1600" dirty="0"/>
              <a:t>Long </a:t>
            </a:r>
            <a:r>
              <a:rPr lang="nl-NL" sz="1600" dirty="0" err="1"/>
              <a:t>distance</a:t>
            </a:r>
            <a:r>
              <a:rPr lang="nl-NL" sz="1600" dirty="0"/>
              <a:t> </a:t>
            </a:r>
            <a:r>
              <a:rPr lang="nl-NL" sz="1600" dirty="0" err="1"/>
              <a:t>connections</a:t>
            </a:r>
            <a:r>
              <a:rPr lang="nl-NL" sz="1600" dirty="0"/>
              <a:t> / ‘Global </a:t>
            </a:r>
            <a:r>
              <a:rPr lang="nl-NL" sz="1600" dirty="0" err="1"/>
              <a:t>pipelines</a:t>
            </a:r>
            <a:r>
              <a:rPr lang="nl-NL" sz="1600" dirty="0"/>
              <a:t>’</a:t>
            </a:r>
          </a:p>
          <a:p>
            <a:pPr marL="180975" indent="-180975">
              <a:buFont typeface="Arial" panose="020B0604020202020204" pitchFamily="34" charset="0"/>
              <a:buChar char="•"/>
            </a:pPr>
            <a:r>
              <a:rPr lang="nl-NL" sz="1600" dirty="0"/>
              <a:t>…</a:t>
            </a:r>
          </a:p>
        </p:txBody>
      </p:sp>
      <p:sp>
        <p:nvSpPr>
          <p:cNvPr id="6" name="TextBox 5">
            <a:extLst>
              <a:ext uri="{FF2B5EF4-FFF2-40B4-BE49-F238E27FC236}">
                <a16:creationId xmlns:a16="http://schemas.microsoft.com/office/drawing/2014/main" id="{D24D80A3-93D2-42C3-895B-C8FBD96B0575}"/>
              </a:ext>
            </a:extLst>
          </p:cNvPr>
          <p:cNvSpPr txBox="1"/>
          <p:nvPr/>
        </p:nvSpPr>
        <p:spPr>
          <a:xfrm>
            <a:off x="384174" y="2841132"/>
            <a:ext cx="2169555" cy="626189"/>
          </a:xfrm>
          <a:prstGeom prst="rect">
            <a:avLst/>
          </a:prstGeom>
          <a:solidFill>
            <a:schemeClr val="accent4">
              <a:lumMod val="50000"/>
              <a:lumOff val="50000"/>
            </a:schemeClr>
          </a:solidFill>
          <a:ln w="19050">
            <a:solidFill>
              <a:schemeClr val="tx1"/>
            </a:solidFill>
            <a:prstDash val="dash"/>
          </a:ln>
        </p:spPr>
        <p:txBody>
          <a:bodyPr wrap="square" rtlCol="0">
            <a:noAutofit/>
          </a:bodyPr>
          <a:lstStyle/>
          <a:p>
            <a:r>
              <a:rPr lang="nl-NL" sz="1600" dirty="0" err="1">
                <a:solidFill>
                  <a:schemeClr val="bg1"/>
                </a:solidFill>
              </a:rPr>
              <a:t>Plants</a:t>
            </a:r>
            <a:r>
              <a:rPr lang="nl-NL" sz="1600" dirty="0">
                <a:solidFill>
                  <a:schemeClr val="bg1"/>
                </a:solidFill>
              </a:rPr>
              <a:t> in </a:t>
            </a:r>
            <a:r>
              <a:rPr lang="nl-NL" sz="1600" dirty="0" err="1">
                <a:solidFill>
                  <a:schemeClr val="bg1"/>
                </a:solidFill>
              </a:rPr>
              <a:t>related</a:t>
            </a:r>
            <a:r>
              <a:rPr lang="nl-NL" sz="1600" dirty="0">
                <a:solidFill>
                  <a:schemeClr val="bg1"/>
                </a:solidFill>
              </a:rPr>
              <a:t> </a:t>
            </a:r>
            <a:r>
              <a:rPr lang="nl-NL" sz="1600" dirty="0" err="1">
                <a:solidFill>
                  <a:schemeClr val="bg1"/>
                </a:solidFill>
              </a:rPr>
              <a:t>industries</a:t>
            </a:r>
            <a:r>
              <a:rPr lang="nl-NL" sz="1600" dirty="0">
                <a:solidFill>
                  <a:schemeClr val="bg1"/>
                </a:solidFill>
              </a:rPr>
              <a:t> in </a:t>
            </a:r>
            <a:r>
              <a:rPr lang="nl-NL" sz="1600" dirty="0" err="1">
                <a:solidFill>
                  <a:schemeClr val="bg1"/>
                </a:solidFill>
              </a:rPr>
              <a:t>vicinity</a:t>
            </a:r>
            <a:endParaRPr lang="nl-NL" sz="1600" dirty="0">
              <a:solidFill>
                <a:schemeClr val="bg1"/>
              </a:solidFill>
            </a:endParaRPr>
          </a:p>
        </p:txBody>
      </p:sp>
      <p:sp>
        <p:nvSpPr>
          <p:cNvPr id="7" name="TextBox 6">
            <a:extLst>
              <a:ext uri="{FF2B5EF4-FFF2-40B4-BE49-F238E27FC236}">
                <a16:creationId xmlns:a16="http://schemas.microsoft.com/office/drawing/2014/main" id="{146745AC-06A5-4B34-98C3-C076B7680E66}"/>
              </a:ext>
            </a:extLst>
          </p:cNvPr>
          <p:cNvSpPr txBox="1"/>
          <p:nvPr/>
        </p:nvSpPr>
        <p:spPr>
          <a:xfrm>
            <a:off x="4572000" y="1602259"/>
            <a:ext cx="1650571" cy="1865061"/>
          </a:xfrm>
          <a:prstGeom prst="rect">
            <a:avLst/>
          </a:prstGeom>
          <a:solidFill>
            <a:schemeClr val="tx1"/>
          </a:solidFill>
          <a:ln w="19050">
            <a:solidFill>
              <a:schemeClr val="tx1"/>
            </a:solidFill>
          </a:ln>
        </p:spPr>
        <p:txBody>
          <a:bodyPr wrap="square" rtlCol="0" anchor="ctr">
            <a:noAutofit/>
          </a:bodyPr>
          <a:lstStyle/>
          <a:p>
            <a:r>
              <a:rPr lang="nl-NL" sz="1600" dirty="0" err="1">
                <a:solidFill>
                  <a:schemeClr val="bg1"/>
                </a:solidFill>
              </a:rPr>
              <a:t>Internal</a:t>
            </a:r>
            <a:r>
              <a:rPr lang="nl-NL" sz="1600" dirty="0">
                <a:solidFill>
                  <a:schemeClr val="bg1"/>
                </a:solidFill>
              </a:rPr>
              <a:t> </a:t>
            </a:r>
            <a:r>
              <a:rPr lang="nl-NL" sz="1600" dirty="0" err="1">
                <a:solidFill>
                  <a:schemeClr val="bg1"/>
                </a:solidFill>
              </a:rPr>
              <a:t>absorptive</a:t>
            </a:r>
            <a:r>
              <a:rPr lang="nl-NL" sz="1600" dirty="0">
                <a:solidFill>
                  <a:schemeClr val="bg1"/>
                </a:solidFill>
              </a:rPr>
              <a:t> </a:t>
            </a:r>
            <a:r>
              <a:rPr lang="nl-NL" sz="1600" dirty="0" err="1">
                <a:solidFill>
                  <a:schemeClr val="bg1"/>
                </a:solidFill>
              </a:rPr>
              <a:t>capacity</a:t>
            </a:r>
            <a:r>
              <a:rPr lang="nl-NL" sz="1600" dirty="0">
                <a:solidFill>
                  <a:schemeClr val="bg1"/>
                </a:solidFill>
              </a:rPr>
              <a:t> of plant </a:t>
            </a:r>
          </a:p>
        </p:txBody>
      </p:sp>
      <p:sp>
        <p:nvSpPr>
          <p:cNvPr id="8" name="TextBox 7">
            <a:extLst>
              <a:ext uri="{FF2B5EF4-FFF2-40B4-BE49-F238E27FC236}">
                <a16:creationId xmlns:a16="http://schemas.microsoft.com/office/drawing/2014/main" id="{DE3EF9B5-2F9C-4F88-BB21-F53F1F826F2B}"/>
              </a:ext>
            </a:extLst>
          </p:cNvPr>
          <p:cNvSpPr txBox="1"/>
          <p:nvPr/>
        </p:nvSpPr>
        <p:spPr>
          <a:xfrm>
            <a:off x="6590270" y="1602260"/>
            <a:ext cx="2169555" cy="1865061"/>
          </a:xfrm>
          <a:prstGeom prst="rect">
            <a:avLst/>
          </a:prstGeom>
          <a:solidFill>
            <a:schemeClr val="tx1"/>
          </a:solidFill>
          <a:ln w="19050">
            <a:solidFill>
              <a:schemeClr val="tx1"/>
            </a:solidFill>
          </a:ln>
        </p:spPr>
        <p:txBody>
          <a:bodyPr wrap="square" rtlCol="0" anchor="ctr">
            <a:noAutofit/>
          </a:bodyPr>
          <a:lstStyle/>
          <a:p>
            <a:r>
              <a:rPr lang="nl-NL" sz="1600" dirty="0">
                <a:solidFill>
                  <a:schemeClr val="bg1"/>
                </a:solidFill>
              </a:rPr>
              <a:t>R&amp;D </a:t>
            </a:r>
            <a:r>
              <a:rPr lang="nl-NL" sz="1600" dirty="0" err="1">
                <a:solidFill>
                  <a:schemeClr val="bg1"/>
                </a:solidFill>
              </a:rPr>
              <a:t>activity</a:t>
            </a:r>
            <a:r>
              <a:rPr lang="nl-NL" sz="1600" dirty="0">
                <a:solidFill>
                  <a:schemeClr val="bg1"/>
                </a:solidFill>
              </a:rPr>
              <a:t> / </a:t>
            </a:r>
            <a:r>
              <a:rPr lang="nl-NL" sz="1600" dirty="0" err="1">
                <a:solidFill>
                  <a:schemeClr val="bg1"/>
                </a:solidFill>
              </a:rPr>
              <a:t>Innovation</a:t>
            </a:r>
            <a:r>
              <a:rPr lang="nl-NL" sz="1600" dirty="0">
                <a:solidFill>
                  <a:schemeClr val="bg1"/>
                </a:solidFill>
              </a:rPr>
              <a:t> in plant</a:t>
            </a:r>
          </a:p>
        </p:txBody>
      </p:sp>
      <p:cxnSp>
        <p:nvCxnSpPr>
          <p:cNvPr id="10" name="Straight Arrow Connector 9">
            <a:extLst>
              <a:ext uri="{FF2B5EF4-FFF2-40B4-BE49-F238E27FC236}">
                <a16:creationId xmlns:a16="http://schemas.microsoft.com/office/drawing/2014/main" id="{6E76590E-E93D-4965-9640-04C127CE2A87}"/>
              </a:ext>
            </a:extLst>
          </p:cNvPr>
          <p:cNvCxnSpPr>
            <a:cxnSpLocks/>
            <a:stCxn id="7" idx="3"/>
            <a:endCxn id="8" idx="1"/>
          </p:cNvCxnSpPr>
          <p:nvPr/>
        </p:nvCxnSpPr>
        <p:spPr>
          <a:xfrm>
            <a:off x="6222571" y="2534790"/>
            <a:ext cx="367699" cy="1"/>
          </a:xfrm>
          <a:prstGeom prst="straightConnector1">
            <a:avLst/>
          </a:prstGeom>
          <a:ln w="349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5803F6-9A16-447B-A350-AE22FA600603}"/>
              </a:ext>
            </a:extLst>
          </p:cNvPr>
          <p:cNvCxnSpPr>
            <a:cxnSpLocks/>
          </p:cNvCxnSpPr>
          <p:nvPr/>
        </p:nvCxnSpPr>
        <p:spPr>
          <a:xfrm>
            <a:off x="2553730" y="2269526"/>
            <a:ext cx="2018270" cy="0"/>
          </a:xfrm>
          <a:prstGeom prst="straightConnector1">
            <a:avLst/>
          </a:prstGeom>
          <a:ln w="349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ED1B0A-146D-4026-A715-782E7081ED4B}"/>
              </a:ext>
            </a:extLst>
          </p:cNvPr>
          <p:cNvCxnSpPr>
            <a:cxnSpLocks/>
            <a:stCxn id="5" idx="3"/>
            <a:endCxn id="7" idx="2"/>
          </p:cNvCxnSpPr>
          <p:nvPr/>
        </p:nvCxnSpPr>
        <p:spPr>
          <a:xfrm flipV="1">
            <a:off x="2553730" y="3467320"/>
            <a:ext cx="2843556" cy="1811745"/>
          </a:xfrm>
          <a:prstGeom prst="bentConnector2">
            <a:avLst/>
          </a:prstGeom>
          <a:ln w="34925">
            <a:solidFill>
              <a:schemeClr val="tx1">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DE680A-0421-4560-949A-EF8657D6C7C4}"/>
              </a:ext>
            </a:extLst>
          </p:cNvPr>
          <p:cNvCxnSpPr>
            <a:cxnSpLocks/>
          </p:cNvCxnSpPr>
          <p:nvPr/>
        </p:nvCxnSpPr>
        <p:spPr>
          <a:xfrm flipH="1">
            <a:off x="2553730" y="2759678"/>
            <a:ext cx="2018270" cy="0"/>
          </a:xfrm>
          <a:prstGeom prst="straightConnector1">
            <a:avLst/>
          </a:prstGeom>
          <a:ln w="349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Speech Bubble: Rectangle 17">
            <a:extLst>
              <a:ext uri="{FF2B5EF4-FFF2-40B4-BE49-F238E27FC236}">
                <a16:creationId xmlns:a16="http://schemas.microsoft.com/office/drawing/2014/main" id="{9FFFD7BC-FF0C-4437-85A2-707A8B7681F0}"/>
              </a:ext>
            </a:extLst>
          </p:cNvPr>
          <p:cNvSpPr/>
          <p:nvPr/>
        </p:nvSpPr>
        <p:spPr>
          <a:xfrm>
            <a:off x="2684035" y="1364991"/>
            <a:ext cx="1704115" cy="734919"/>
          </a:xfrm>
          <a:prstGeom prst="wedgeRectCallout">
            <a:avLst>
              <a:gd name="adj1" fmla="val 2125"/>
              <a:gd name="adj2" fmla="val 7034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indent="-90488" algn="ctr">
              <a:buFont typeface="Arial" panose="020B0604020202020204" pitchFamily="34" charset="0"/>
              <a:buChar char="•"/>
            </a:pPr>
            <a:r>
              <a:rPr lang="nl-NL" sz="1200" dirty="0">
                <a:solidFill>
                  <a:schemeClr val="tx1"/>
                </a:solidFill>
              </a:rPr>
              <a:t>Knowledge </a:t>
            </a:r>
            <a:r>
              <a:rPr lang="nl-NL" sz="1200" dirty="0" err="1">
                <a:solidFill>
                  <a:schemeClr val="tx1"/>
                </a:solidFill>
              </a:rPr>
              <a:t>spillovers</a:t>
            </a:r>
            <a:endParaRPr lang="nl-NL" sz="1200" dirty="0">
              <a:solidFill>
                <a:schemeClr val="tx1"/>
              </a:solidFill>
            </a:endParaRPr>
          </a:p>
          <a:p>
            <a:pPr marL="90488" indent="-90488" algn="ctr">
              <a:buFont typeface="Arial" panose="020B0604020202020204" pitchFamily="34" charset="0"/>
              <a:buChar char="•"/>
            </a:pPr>
            <a:r>
              <a:rPr lang="nl-NL" sz="1200" dirty="0" err="1">
                <a:solidFill>
                  <a:schemeClr val="tx1"/>
                </a:solidFill>
              </a:rPr>
              <a:t>Mobility</a:t>
            </a:r>
            <a:r>
              <a:rPr lang="nl-NL" sz="1200" dirty="0">
                <a:solidFill>
                  <a:schemeClr val="tx1"/>
                </a:solidFill>
              </a:rPr>
              <a:t> of </a:t>
            </a:r>
            <a:r>
              <a:rPr lang="nl-NL" sz="1200" dirty="0" err="1">
                <a:solidFill>
                  <a:schemeClr val="tx1"/>
                </a:solidFill>
              </a:rPr>
              <a:t>workers</a:t>
            </a:r>
            <a:endParaRPr lang="nl-NL" sz="1200" dirty="0">
              <a:solidFill>
                <a:schemeClr val="tx1"/>
              </a:solidFill>
            </a:endParaRPr>
          </a:p>
        </p:txBody>
      </p:sp>
      <p:sp>
        <p:nvSpPr>
          <p:cNvPr id="21" name="Speech Bubble: Rectangle 20">
            <a:extLst>
              <a:ext uri="{FF2B5EF4-FFF2-40B4-BE49-F238E27FC236}">
                <a16:creationId xmlns:a16="http://schemas.microsoft.com/office/drawing/2014/main" id="{B809B482-1422-46D1-9646-E48D3337773A}"/>
              </a:ext>
            </a:extLst>
          </p:cNvPr>
          <p:cNvSpPr/>
          <p:nvPr/>
        </p:nvSpPr>
        <p:spPr>
          <a:xfrm>
            <a:off x="2684035" y="2925785"/>
            <a:ext cx="1704115" cy="361376"/>
          </a:xfrm>
          <a:prstGeom prst="wedgeRectCallout">
            <a:avLst>
              <a:gd name="adj1" fmla="val -5860"/>
              <a:gd name="adj2" fmla="val -8994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l-NL" sz="1200" dirty="0" err="1">
                <a:solidFill>
                  <a:schemeClr val="tx1"/>
                </a:solidFill>
              </a:rPr>
              <a:t>Selection</a:t>
            </a:r>
            <a:r>
              <a:rPr lang="nl-NL" sz="1200" dirty="0">
                <a:solidFill>
                  <a:schemeClr val="tx1"/>
                </a:solidFill>
              </a:rPr>
              <a:t> effect</a:t>
            </a:r>
          </a:p>
        </p:txBody>
      </p:sp>
      <p:sp>
        <p:nvSpPr>
          <p:cNvPr id="30" name="TextBox 29">
            <a:extLst>
              <a:ext uri="{FF2B5EF4-FFF2-40B4-BE49-F238E27FC236}">
                <a16:creationId xmlns:a16="http://schemas.microsoft.com/office/drawing/2014/main" id="{022FEAEF-E6D5-47D1-A7C1-81C96A099CCF}"/>
              </a:ext>
            </a:extLst>
          </p:cNvPr>
          <p:cNvSpPr txBox="1"/>
          <p:nvPr/>
        </p:nvSpPr>
        <p:spPr>
          <a:xfrm>
            <a:off x="5717058" y="3774557"/>
            <a:ext cx="3042767" cy="2977115"/>
          </a:xfrm>
          <a:prstGeom prst="rect">
            <a:avLst/>
          </a:prstGeom>
          <a:solidFill>
            <a:schemeClr val="bg1"/>
          </a:solidFill>
          <a:ln w="19050">
            <a:solidFill>
              <a:schemeClr val="tx1"/>
            </a:solidFill>
          </a:ln>
        </p:spPr>
        <p:txBody>
          <a:bodyPr wrap="square" rtlCol="0">
            <a:noAutofit/>
          </a:bodyPr>
          <a:lstStyle/>
          <a:p>
            <a:r>
              <a:rPr lang="nl-NL" sz="1600" dirty="0" err="1"/>
              <a:t>Other</a:t>
            </a:r>
            <a:r>
              <a:rPr lang="nl-NL" sz="1600" dirty="0"/>
              <a:t> variables </a:t>
            </a:r>
            <a:r>
              <a:rPr lang="nl-NL" sz="1600" dirty="0" err="1"/>
              <a:t>with</a:t>
            </a:r>
            <a:r>
              <a:rPr lang="nl-NL" sz="1600" dirty="0"/>
              <a:t> </a:t>
            </a:r>
            <a:r>
              <a:rPr lang="nl-NL" sz="1600" dirty="0" err="1"/>
              <a:t>regard</a:t>
            </a:r>
            <a:r>
              <a:rPr lang="nl-NL" sz="1600" dirty="0"/>
              <a:t> </a:t>
            </a:r>
            <a:r>
              <a:rPr lang="nl-NL" sz="1600" dirty="0" err="1"/>
              <a:t>to</a:t>
            </a:r>
            <a:r>
              <a:rPr lang="nl-NL" sz="1600" dirty="0"/>
              <a:t> plant / </a:t>
            </a:r>
            <a:r>
              <a:rPr lang="nl-NL" sz="1600" dirty="0" err="1"/>
              <a:t>firm</a:t>
            </a:r>
            <a:r>
              <a:rPr lang="nl-NL" sz="1600" dirty="0"/>
              <a:t>, </a:t>
            </a:r>
            <a:r>
              <a:rPr lang="nl-NL" sz="1600" dirty="0" err="1"/>
              <a:t>and</a:t>
            </a:r>
            <a:r>
              <a:rPr lang="nl-NL" sz="1600" dirty="0"/>
              <a:t> context in </a:t>
            </a:r>
            <a:r>
              <a:rPr lang="nl-NL" sz="1600" dirty="0" err="1"/>
              <a:t>which</a:t>
            </a:r>
            <a:r>
              <a:rPr lang="nl-NL" sz="1600" dirty="0"/>
              <a:t> </a:t>
            </a:r>
            <a:r>
              <a:rPr lang="nl-NL" sz="1600" dirty="0" err="1"/>
              <a:t>it</a:t>
            </a:r>
            <a:r>
              <a:rPr lang="nl-NL" sz="1600" dirty="0"/>
              <a:t> </a:t>
            </a:r>
            <a:r>
              <a:rPr lang="nl-NL" sz="1600" dirty="0" err="1"/>
              <a:t>operates</a:t>
            </a:r>
            <a:r>
              <a:rPr lang="nl-NL" sz="1600" dirty="0"/>
              <a:t>:</a:t>
            </a:r>
          </a:p>
          <a:p>
            <a:pPr marL="180975" indent="-180975">
              <a:buFont typeface="Arial" panose="020B0604020202020204" pitchFamily="34" charset="0"/>
              <a:buChar char="•"/>
            </a:pPr>
            <a:r>
              <a:rPr lang="nl-NL" sz="1600" dirty="0" err="1"/>
              <a:t>Size</a:t>
            </a:r>
            <a:r>
              <a:rPr lang="nl-NL" sz="1600" dirty="0"/>
              <a:t> of plant</a:t>
            </a:r>
          </a:p>
          <a:p>
            <a:pPr marL="180975" indent="-180975">
              <a:buFont typeface="Arial" panose="020B0604020202020204" pitchFamily="34" charset="0"/>
              <a:buChar char="•"/>
            </a:pPr>
            <a:r>
              <a:rPr lang="nl-NL" sz="1600" dirty="0" err="1"/>
              <a:t>Education</a:t>
            </a:r>
            <a:r>
              <a:rPr lang="nl-NL" sz="1600" dirty="0"/>
              <a:t> level employees</a:t>
            </a:r>
          </a:p>
          <a:p>
            <a:pPr marL="180975" indent="-180975">
              <a:buFont typeface="Arial" panose="020B0604020202020204" pitchFamily="34" charset="0"/>
              <a:buChar char="•"/>
            </a:pPr>
            <a:r>
              <a:rPr lang="nl-NL" sz="1600" dirty="0"/>
              <a:t>Capital intensity</a:t>
            </a:r>
          </a:p>
          <a:p>
            <a:pPr marL="180975" indent="-180975">
              <a:buFont typeface="Arial" panose="020B0604020202020204" pitchFamily="34" charset="0"/>
              <a:buChar char="•"/>
            </a:pPr>
            <a:r>
              <a:rPr lang="nl-NL" sz="1600" dirty="0"/>
              <a:t>Age of plant</a:t>
            </a:r>
          </a:p>
          <a:p>
            <a:pPr marL="180975" indent="-180975">
              <a:buFont typeface="Arial" panose="020B0604020202020204" pitchFamily="34" charset="0"/>
              <a:buChar char="•"/>
            </a:pPr>
            <a:r>
              <a:rPr lang="nl-NL" sz="1600" dirty="0" err="1"/>
              <a:t>Ownership</a:t>
            </a:r>
            <a:endParaRPr lang="nl-NL" sz="1600" dirty="0"/>
          </a:p>
          <a:p>
            <a:pPr marL="180975" indent="-180975">
              <a:buFont typeface="Arial" panose="020B0604020202020204" pitchFamily="34" charset="0"/>
              <a:buChar char="•"/>
            </a:pPr>
            <a:r>
              <a:rPr lang="nl-NL" sz="1600" dirty="0"/>
              <a:t>Size and type of firm</a:t>
            </a:r>
          </a:p>
          <a:p>
            <a:pPr marL="180975" indent="-180975">
              <a:buFont typeface="Arial" panose="020B0604020202020204" pitchFamily="34" charset="0"/>
              <a:buChar char="•"/>
            </a:pPr>
            <a:r>
              <a:rPr lang="nl-NL" sz="1600" dirty="0"/>
              <a:t>Undertaking FDI</a:t>
            </a:r>
          </a:p>
          <a:p>
            <a:pPr marL="180975" indent="-180975">
              <a:buFont typeface="Arial" panose="020B0604020202020204" pitchFamily="34" charset="0"/>
              <a:buChar char="•"/>
            </a:pPr>
            <a:r>
              <a:rPr lang="nl-NL" sz="1600" dirty="0" err="1"/>
              <a:t>Industry</a:t>
            </a:r>
            <a:r>
              <a:rPr lang="nl-NL" sz="1600" dirty="0"/>
              <a:t> </a:t>
            </a:r>
            <a:r>
              <a:rPr lang="nl-NL" sz="1600" dirty="0" err="1"/>
              <a:t>structure</a:t>
            </a:r>
            <a:endParaRPr lang="nl-NL" sz="1600" dirty="0"/>
          </a:p>
          <a:p>
            <a:pPr marL="180975" indent="-180975">
              <a:buFont typeface="Arial" panose="020B0604020202020204" pitchFamily="34" charset="0"/>
              <a:buChar char="•"/>
            </a:pPr>
            <a:r>
              <a:rPr lang="nl-NL" sz="1600" dirty="0" err="1"/>
              <a:t>Urbanisation</a:t>
            </a:r>
            <a:r>
              <a:rPr lang="nl-NL" sz="1600" dirty="0"/>
              <a:t> </a:t>
            </a:r>
            <a:r>
              <a:rPr lang="nl-NL" sz="1600" dirty="0" err="1"/>
              <a:t>externalities</a:t>
            </a:r>
            <a:endParaRPr lang="nl-NL" sz="1600" dirty="0"/>
          </a:p>
          <a:p>
            <a:pPr marL="180975" indent="-180975">
              <a:buFont typeface="Arial" panose="020B0604020202020204" pitchFamily="34" charset="0"/>
              <a:buChar char="•"/>
            </a:pPr>
            <a:endParaRPr lang="nl-NL" sz="1600" dirty="0"/>
          </a:p>
          <a:p>
            <a:pPr marL="180975" indent="-180975">
              <a:buFont typeface="Arial" panose="020B0604020202020204" pitchFamily="34" charset="0"/>
              <a:buChar char="•"/>
            </a:pPr>
            <a:endParaRPr lang="nl-NL" sz="1600" dirty="0"/>
          </a:p>
        </p:txBody>
      </p:sp>
      <p:cxnSp>
        <p:nvCxnSpPr>
          <p:cNvPr id="31" name="Straight Arrow Connector 30">
            <a:extLst>
              <a:ext uri="{FF2B5EF4-FFF2-40B4-BE49-F238E27FC236}">
                <a16:creationId xmlns:a16="http://schemas.microsoft.com/office/drawing/2014/main" id="{06A00CD8-2F63-431D-8923-633022615318}"/>
              </a:ext>
            </a:extLst>
          </p:cNvPr>
          <p:cNvCxnSpPr>
            <a:cxnSpLocks/>
            <a:endCxn id="8" idx="2"/>
          </p:cNvCxnSpPr>
          <p:nvPr/>
        </p:nvCxnSpPr>
        <p:spPr>
          <a:xfrm flipV="1">
            <a:off x="7675048" y="3467321"/>
            <a:ext cx="0" cy="275338"/>
          </a:xfrm>
          <a:prstGeom prst="straightConnector1">
            <a:avLst/>
          </a:prstGeom>
          <a:ln w="349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1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84175" y="124317"/>
            <a:ext cx="8375650" cy="465616"/>
          </a:xfrm>
        </p:spPr>
        <p:txBody>
          <a:bodyPr/>
          <a:lstStyle/>
          <a:p>
            <a:pPr eaLnBrk="1" hangingPunct="1"/>
            <a:r>
              <a:rPr lang="en-US" altLang="en-US" sz="3000" dirty="0"/>
              <a:t>Data, Dependent variables and </a:t>
            </a:r>
            <a:br>
              <a:rPr lang="en-US" altLang="en-US" sz="3000" dirty="0"/>
            </a:br>
            <a:r>
              <a:rPr lang="en-US" altLang="en-US" sz="3000" dirty="0"/>
              <a:t>Type of analysis</a:t>
            </a:r>
          </a:p>
        </p:txBody>
      </p:sp>
      <p:sp>
        <p:nvSpPr>
          <p:cNvPr id="4099" name="Rectangle 5"/>
          <p:cNvSpPr>
            <a:spLocks noGrp="1" noChangeArrowheads="1"/>
          </p:cNvSpPr>
          <p:nvPr>
            <p:ph idx="1"/>
          </p:nvPr>
        </p:nvSpPr>
        <p:spPr>
          <a:xfrm>
            <a:off x="384175" y="1545403"/>
            <a:ext cx="8461442" cy="4855397"/>
          </a:xfrm>
        </p:spPr>
        <p:txBody>
          <a:bodyPr/>
          <a:lstStyle/>
          <a:p>
            <a:pPr marL="355600" indent="-355600" eaLnBrk="1" hangingPunct="1">
              <a:spcBef>
                <a:spcPts val="1800"/>
              </a:spcBef>
              <a:spcAft>
                <a:spcPts val="0"/>
              </a:spcAft>
              <a:buClr>
                <a:srgbClr val="C00000"/>
              </a:buClr>
              <a:buSzPct val="120000"/>
            </a:pPr>
            <a:r>
              <a:rPr lang="en-US" altLang="en-US" dirty="0"/>
              <a:t>Panel dataset (2004-2016), in which multiple datasets are merged (at Reporting Unit level):</a:t>
            </a:r>
          </a:p>
          <a:p>
            <a:pPr marL="715963" lvl="1" indent="-354013" eaLnBrk="1" hangingPunct="1">
              <a:spcBef>
                <a:spcPts val="1800"/>
              </a:spcBef>
              <a:spcAft>
                <a:spcPts val="0"/>
              </a:spcAft>
              <a:buClr>
                <a:srgbClr val="C00000"/>
              </a:buClr>
              <a:buSzPct val="120000"/>
              <a:buFont typeface="Wingdings" panose="05000000000000000000" pitchFamily="2" charset="2"/>
              <a:buChar char="§"/>
            </a:pPr>
            <a:r>
              <a:rPr lang="en-US" altLang="en-US" sz="1800" dirty="0"/>
              <a:t>Community Innovation Survey data 2004-2016 (CIS4 to CIS10). </a:t>
            </a:r>
          </a:p>
          <a:p>
            <a:pPr marL="715963" lvl="1" indent="-354013" eaLnBrk="1" hangingPunct="1">
              <a:spcBef>
                <a:spcPts val="1800"/>
              </a:spcBef>
              <a:spcAft>
                <a:spcPts val="0"/>
              </a:spcAft>
              <a:buClr>
                <a:srgbClr val="C00000"/>
              </a:buClr>
              <a:buSzPct val="120000"/>
              <a:buFont typeface="Wingdings" panose="05000000000000000000" pitchFamily="2" charset="2"/>
              <a:buChar char="§"/>
            </a:pPr>
            <a:r>
              <a:rPr lang="en-GB" sz="1800" dirty="0"/>
              <a:t>Annual Respondents Database / Annual Business Survey 1984-2016</a:t>
            </a:r>
          </a:p>
          <a:p>
            <a:pPr marL="715963" lvl="1" indent="-354013" eaLnBrk="1" hangingPunct="1">
              <a:spcBef>
                <a:spcPts val="1800"/>
              </a:spcBef>
              <a:spcAft>
                <a:spcPts val="0"/>
              </a:spcAft>
              <a:buClr>
                <a:srgbClr val="C00000"/>
              </a:buClr>
              <a:buSzPct val="120000"/>
              <a:buFont typeface="Wingdings" panose="05000000000000000000" pitchFamily="2" charset="2"/>
              <a:buChar char="§"/>
            </a:pPr>
            <a:r>
              <a:rPr lang="en-GB" sz="1800" dirty="0"/>
              <a:t>Annual Inquiry unto Foreign Direct Investment 1996-2016.</a:t>
            </a:r>
            <a:endParaRPr lang="en-US" altLang="en-US" sz="1800" dirty="0"/>
          </a:p>
          <a:p>
            <a:pPr marL="355600" indent="-355600" eaLnBrk="1" hangingPunct="1">
              <a:spcBef>
                <a:spcPts val="1800"/>
              </a:spcBef>
              <a:spcAft>
                <a:spcPts val="0"/>
              </a:spcAft>
              <a:buClr>
                <a:srgbClr val="C00000"/>
              </a:buClr>
              <a:buSzPct val="120000"/>
            </a:pPr>
            <a:r>
              <a:rPr lang="en-US" altLang="en-US" dirty="0"/>
              <a:t>Dependent variables:</a:t>
            </a:r>
          </a:p>
          <a:p>
            <a:pPr marL="704850" lvl="1" indent="-342900" eaLnBrk="1" hangingPunct="1">
              <a:spcBef>
                <a:spcPts val="1800"/>
              </a:spcBef>
              <a:spcAft>
                <a:spcPts val="0"/>
              </a:spcAft>
              <a:buClr>
                <a:srgbClr val="C00000"/>
              </a:buClr>
              <a:buSzPct val="120000"/>
              <a:buFont typeface="Wingdings" panose="05000000000000000000" pitchFamily="2" charset="2"/>
              <a:buChar char="§"/>
            </a:pPr>
            <a:r>
              <a:rPr lang="en-US" altLang="en-US" sz="1800" dirty="0"/>
              <a:t>R&amp;D: dummy indicating R&amp;D taking place.</a:t>
            </a:r>
          </a:p>
          <a:p>
            <a:pPr marL="704850" lvl="1" indent="-342900" eaLnBrk="1" hangingPunct="1">
              <a:spcBef>
                <a:spcPts val="1800"/>
              </a:spcBef>
              <a:spcAft>
                <a:spcPts val="0"/>
              </a:spcAft>
              <a:buClr>
                <a:srgbClr val="C00000"/>
              </a:buClr>
              <a:buSzPct val="120000"/>
              <a:buFont typeface="Wingdings" panose="05000000000000000000" pitchFamily="2" charset="2"/>
              <a:buChar char="§"/>
            </a:pPr>
            <a:r>
              <a:rPr lang="en-US" altLang="en-US" sz="1800" dirty="0"/>
              <a:t>Innovation: dummy indicating product or process innovation.</a:t>
            </a:r>
          </a:p>
          <a:p>
            <a:pPr marL="361950" indent="-361950" eaLnBrk="1" hangingPunct="1">
              <a:spcBef>
                <a:spcPts val="1800"/>
              </a:spcBef>
              <a:spcAft>
                <a:spcPts val="0"/>
              </a:spcAft>
              <a:buClr>
                <a:srgbClr val="C00000"/>
              </a:buClr>
              <a:buSzPct val="120000"/>
            </a:pPr>
            <a:r>
              <a:rPr lang="en-US" altLang="en-US" dirty="0"/>
              <a:t>Type of analysis:</a:t>
            </a:r>
          </a:p>
          <a:p>
            <a:pPr marL="715963" lvl="1" indent="-354013" eaLnBrk="1" hangingPunct="1">
              <a:spcBef>
                <a:spcPts val="1800"/>
              </a:spcBef>
              <a:spcAft>
                <a:spcPts val="0"/>
              </a:spcAft>
              <a:buClr>
                <a:srgbClr val="C00000"/>
              </a:buClr>
              <a:buSzPct val="120000"/>
              <a:buFont typeface="Wingdings" panose="05000000000000000000" pitchFamily="2" charset="2"/>
              <a:buChar char="§"/>
            </a:pPr>
            <a:r>
              <a:rPr lang="en-US" altLang="en-US" sz="1800" dirty="0"/>
              <a:t>Random effects </a:t>
            </a:r>
            <a:r>
              <a:rPr lang="en-US" altLang="en-US" sz="1800" dirty="0" err="1"/>
              <a:t>probit</a:t>
            </a:r>
            <a:r>
              <a:rPr lang="en-US" altLang="en-US" sz="1800" dirty="0"/>
              <a:t> regression.</a:t>
            </a:r>
          </a:p>
        </p:txBody>
      </p:sp>
    </p:spTree>
    <p:extLst>
      <p:ext uri="{BB962C8B-B14F-4D97-AF65-F5344CB8AC3E}">
        <p14:creationId xmlns:p14="http://schemas.microsoft.com/office/powerpoint/2010/main" val="18192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1088"/>
            <a:ext cx="8375650" cy="423862"/>
          </a:xfrm>
        </p:spPr>
        <p:txBody>
          <a:bodyPr/>
          <a:lstStyle/>
          <a:p>
            <a:r>
              <a:rPr lang="en-GB" sz="3000" dirty="0"/>
              <a:t>Team</a:t>
            </a:r>
          </a:p>
        </p:txBody>
      </p:sp>
      <p:pic>
        <p:nvPicPr>
          <p:cNvPr id="6" name="Picture 5">
            <a:extLst>
              <a:ext uri="{FF2B5EF4-FFF2-40B4-BE49-F238E27FC236}">
                <a16:creationId xmlns:a16="http://schemas.microsoft.com/office/drawing/2014/main" id="{1A78027F-44AB-4B8B-8F05-A4476C1FB2FA}"/>
              </a:ext>
            </a:extLst>
          </p:cNvPr>
          <p:cNvPicPr>
            <a:picLocks noChangeAspect="1"/>
          </p:cNvPicPr>
          <p:nvPr/>
        </p:nvPicPr>
        <p:blipFill>
          <a:blip r:embed="rId3"/>
          <a:stretch>
            <a:fillRect/>
          </a:stretch>
        </p:blipFill>
        <p:spPr>
          <a:xfrm>
            <a:off x="420386" y="2662035"/>
            <a:ext cx="1130325" cy="1130325"/>
          </a:xfrm>
          <a:prstGeom prst="rect">
            <a:avLst/>
          </a:prstGeom>
          <a:ln w="6350">
            <a:solidFill>
              <a:schemeClr val="tx1"/>
            </a:solidFill>
          </a:ln>
        </p:spPr>
      </p:pic>
      <p:pic>
        <p:nvPicPr>
          <p:cNvPr id="7" name="Picture 6">
            <a:extLst>
              <a:ext uri="{FF2B5EF4-FFF2-40B4-BE49-F238E27FC236}">
                <a16:creationId xmlns:a16="http://schemas.microsoft.com/office/drawing/2014/main" id="{F27F61AF-B8AD-43C2-B425-1FC349BF112C}"/>
              </a:ext>
            </a:extLst>
          </p:cNvPr>
          <p:cNvPicPr>
            <a:picLocks noChangeAspect="1"/>
          </p:cNvPicPr>
          <p:nvPr/>
        </p:nvPicPr>
        <p:blipFill>
          <a:blip r:embed="rId4"/>
          <a:stretch>
            <a:fillRect/>
          </a:stretch>
        </p:blipFill>
        <p:spPr>
          <a:xfrm>
            <a:off x="429440" y="3911739"/>
            <a:ext cx="1130325" cy="1130325"/>
          </a:xfrm>
          <a:prstGeom prst="rect">
            <a:avLst/>
          </a:prstGeom>
          <a:ln w="6350">
            <a:solidFill>
              <a:schemeClr val="tx1"/>
            </a:solidFill>
          </a:ln>
        </p:spPr>
      </p:pic>
      <p:pic>
        <p:nvPicPr>
          <p:cNvPr id="8" name="Picture 7">
            <a:extLst>
              <a:ext uri="{FF2B5EF4-FFF2-40B4-BE49-F238E27FC236}">
                <a16:creationId xmlns:a16="http://schemas.microsoft.com/office/drawing/2014/main" id="{A086E4E4-3787-41FB-8FCF-D12A2247B1B5}"/>
              </a:ext>
            </a:extLst>
          </p:cNvPr>
          <p:cNvPicPr>
            <a:picLocks noChangeAspect="1"/>
          </p:cNvPicPr>
          <p:nvPr/>
        </p:nvPicPr>
        <p:blipFill>
          <a:blip r:embed="rId5"/>
          <a:stretch>
            <a:fillRect/>
          </a:stretch>
        </p:blipFill>
        <p:spPr>
          <a:xfrm>
            <a:off x="4644424" y="1394227"/>
            <a:ext cx="1130326" cy="1130326"/>
          </a:xfrm>
          <a:prstGeom prst="rect">
            <a:avLst/>
          </a:prstGeom>
          <a:ln w="6350">
            <a:solidFill>
              <a:schemeClr val="tx1"/>
            </a:solidFill>
          </a:ln>
        </p:spPr>
      </p:pic>
      <p:pic>
        <p:nvPicPr>
          <p:cNvPr id="9" name="Picture 8">
            <a:extLst>
              <a:ext uri="{FF2B5EF4-FFF2-40B4-BE49-F238E27FC236}">
                <a16:creationId xmlns:a16="http://schemas.microsoft.com/office/drawing/2014/main" id="{6185F1D8-07CC-4303-AAD1-500990EEFB41}"/>
              </a:ext>
            </a:extLst>
          </p:cNvPr>
          <p:cNvPicPr>
            <a:picLocks noChangeAspect="1"/>
          </p:cNvPicPr>
          <p:nvPr/>
        </p:nvPicPr>
        <p:blipFill>
          <a:blip r:embed="rId6"/>
          <a:stretch>
            <a:fillRect/>
          </a:stretch>
        </p:blipFill>
        <p:spPr>
          <a:xfrm>
            <a:off x="4644427" y="2662035"/>
            <a:ext cx="1130323" cy="1130323"/>
          </a:xfrm>
          <a:prstGeom prst="rect">
            <a:avLst/>
          </a:prstGeom>
          <a:ln w="6350">
            <a:solidFill>
              <a:schemeClr val="tx1"/>
            </a:solidFill>
          </a:ln>
        </p:spPr>
      </p:pic>
      <p:pic>
        <p:nvPicPr>
          <p:cNvPr id="10" name="Picture 9">
            <a:extLst>
              <a:ext uri="{FF2B5EF4-FFF2-40B4-BE49-F238E27FC236}">
                <a16:creationId xmlns:a16="http://schemas.microsoft.com/office/drawing/2014/main" id="{CEBB0A23-08E0-41A0-9CEC-9B1AC3676F35}"/>
              </a:ext>
            </a:extLst>
          </p:cNvPr>
          <p:cNvPicPr>
            <a:picLocks noChangeAspect="1"/>
          </p:cNvPicPr>
          <p:nvPr/>
        </p:nvPicPr>
        <p:blipFill>
          <a:blip r:embed="rId7"/>
          <a:stretch>
            <a:fillRect/>
          </a:stretch>
        </p:blipFill>
        <p:spPr>
          <a:xfrm>
            <a:off x="4638415" y="3911739"/>
            <a:ext cx="1124314" cy="1130327"/>
          </a:xfrm>
          <a:prstGeom prst="rect">
            <a:avLst/>
          </a:prstGeom>
          <a:ln w="6350">
            <a:solidFill>
              <a:schemeClr val="tx1"/>
            </a:solidFill>
          </a:ln>
        </p:spPr>
      </p:pic>
      <p:pic>
        <p:nvPicPr>
          <p:cNvPr id="11" name="Picture 10">
            <a:extLst>
              <a:ext uri="{FF2B5EF4-FFF2-40B4-BE49-F238E27FC236}">
                <a16:creationId xmlns:a16="http://schemas.microsoft.com/office/drawing/2014/main" id="{87095F50-75A1-4247-822C-528171856922}"/>
              </a:ext>
            </a:extLst>
          </p:cNvPr>
          <p:cNvPicPr>
            <a:picLocks noChangeAspect="1"/>
          </p:cNvPicPr>
          <p:nvPr/>
        </p:nvPicPr>
        <p:blipFill>
          <a:blip r:embed="rId8"/>
          <a:stretch>
            <a:fillRect/>
          </a:stretch>
        </p:blipFill>
        <p:spPr>
          <a:xfrm>
            <a:off x="429440" y="1394227"/>
            <a:ext cx="1130323" cy="1130323"/>
          </a:xfrm>
          <a:prstGeom prst="rect">
            <a:avLst/>
          </a:prstGeom>
          <a:ln w="6350">
            <a:solidFill>
              <a:schemeClr val="tx1"/>
            </a:solidFill>
          </a:ln>
        </p:spPr>
      </p:pic>
      <p:pic>
        <p:nvPicPr>
          <p:cNvPr id="12" name="Picture 11">
            <a:extLst>
              <a:ext uri="{FF2B5EF4-FFF2-40B4-BE49-F238E27FC236}">
                <a16:creationId xmlns:a16="http://schemas.microsoft.com/office/drawing/2014/main" id="{05D68306-436F-44B5-A02B-1A48EBC0B7B9}"/>
              </a:ext>
            </a:extLst>
          </p:cNvPr>
          <p:cNvPicPr>
            <a:picLocks noChangeAspect="1"/>
          </p:cNvPicPr>
          <p:nvPr/>
        </p:nvPicPr>
        <p:blipFill rotWithShape="1">
          <a:blip r:embed="rId9"/>
          <a:srcRect t="12916"/>
          <a:stretch/>
        </p:blipFill>
        <p:spPr>
          <a:xfrm>
            <a:off x="4644424" y="5161438"/>
            <a:ext cx="1130323" cy="1133849"/>
          </a:xfrm>
          <a:prstGeom prst="rect">
            <a:avLst/>
          </a:prstGeom>
          <a:ln w="6350">
            <a:solidFill>
              <a:schemeClr val="tx1"/>
            </a:solidFill>
          </a:ln>
        </p:spPr>
      </p:pic>
      <p:sp>
        <p:nvSpPr>
          <p:cNvPr id="13" name="TextBox 12">
            <a:extLst>
              <a:ext uri="{FF2B5EF4-FFF2-40B4-BE49-F238E27FC236}">
                <a16:creationId xmlns:a16="http://schemas.microsoft.com/office/drawing/2014/main" id="{52D6AACC-E643-4589-87B2-00EF8D3B6432}"/>
              </a:ext>
            </a:extLst>
          </p:cNvPr>
          <p:cNvSpPr txBox="1"/>
          <p:nvPr/>
        </p:nvSpPr>
        <p:spPr>
          <a:xfrm>
            <a:off x="1694976" y="2589611"/>
            <a:ext cx="2813648" cy="646331"/>
          </a:xfrm>
          <a:prstGeom prst="rect">
            <a:avLst/>
          </a:prstGeom>
          <a:noFill/>
        </p:spPr>
        <p:txBody>
          <a:bodyPr wrap="square" lIns="0" rIns="0" rtlCol="0">
            <a:spAutoFit/>
          </a:bodyPr>
          <a:lstStyle/>
          <a:p>
            <a:r>
              <a:rPr lang="en-US" sz="1200" b="1" dirty="0"/>
              <a:t>Prof Richard Harris</a:t>
            </a:r>
          </a:p>
          <a:p>
            <a:r>
              <a:rPr lang="en-US" sz="1200" dirty="0"/>
              <a:t>Business School, Durham University</a:t>
            </a:r>
            <a:endParaRPr lang="en-US" sz="1200" i="1" dirty="0"/>
          </a:p>
          <a:p>
            <a:r>
              <a:rPr lang="en-US" sz="1200" i="1" dirty="0"/>
              <a:t>r.i.d.harris@durham.ac.uk</a:t>
            </a:r>
            <a:endParaRPr lang="nl-NL" sz="1200" i="1" dirty="0"/>
          </a:p>
        </p:txBody>
      </p:sp>
      <p:sp>
        <p:nvSpPr>
          <p:cNvPr id="14" name="TextBox 13">
            <a:extLst>
              <a:ext uri="{FF2B5EF4-FFF2-40B4-BE49-F238E27FC236}">
                <a16:creationId xmlns:a16="http://schemas.microsoft.com/office/drawing/2014/main" id="{EC8A28F8-C380-489E-811B-B95AED9DEDD0}"/>
              </a:ext>
            </a:extLst>
          </p:cNvPr>
          <p:cNvSpPr txBox="1"/>
          <p:nvPr/>
        </p:nvSpPr>
        <p:spPr>
          <a:xfrm>
            <a:off x="1714185" y="3833741"/>
            <a:ext cx="2794439" cy="646331"/>
          </a:xfrm>
          <a:prstGeom prst="rect">
            <a:avLst/>
          </a:prstGeom>
          <a:noFill/>
        </p:spPr>
        <p:txBody>
          <a:bodyPr wrap="square" lIns="0" rIns="0" rtlCol="0">
            <a:spAutoFit/>
          </a:bodyPr>
          <a:lstStyle/>
          <a:p>
            <a:r>
              <a:rPr lang="en-US" sz="1200" b="1" dirty="0"/>
              <a:t>Dr John Moffat</a:t>
            </a:r>
          </a:p>
          <a:p>
            <a:r>
              <a:rPr lang="nl-NL" sz="1200" dirty="0"/>
              <a:t>Business School, Durham University</a:t>
            </a:r>
          </a:p>
          <a:p>
            <a:r>
              <a:rPr lang="nl-NL" sz="1200" i="1" dirty="0"/>
              <a:t>john.moffat@durham.ac.uk</a:t>
            </a:r>
          </a:p>
        </p:txBody>
      </p:sp>
      <p:sp>
        <p:nvSpPr>
          <p:cNvPr id="19" name="TextBox 18">
            <a:extLst>
              <a:ext uri="{FF2B5EF4-FFF2-40B4-BE49-F238E27FC236}">
                <a16:creationId xmlns:a16="http://schemas.microsoft.com/office/drawing/2014/main" id="{5E5023EC-ADC9-43F7-A9BB-9CB49CF8DD66}"/>
              </a:ext>
            </a:extLst>
          </p:cNvPr>
          <p:cNvSpPr txBox="1"/>
          <p:nvPr/>
        </p:nvSpPr>
        <p:spPr>
          <a:xfrm>
            <a:off x="1696071" y="1321803"/>
            <a:ext cx="2812553" cy="1200329"/>
          </a:xfrm>
          <a:prstGeom prst="rect">
            <a:avLst/>
          </a:prstGeom>
          <a:noFill/>
        </p:spPr>
        <p:txBody>
          <a:bodyPr wrap="square" lIns="0" rIns="0" rtlCol="0">
            <a:spAutoFit/>
          </a:bodyPr>
          <a:lstStyle/>
          <a:p>
            <a:r>
              <a:rPr lang="en-US" sz="1200" b="1" dirty="0"/>
              <a:t>Dr Emil Evenhuis</a:t>
            </a:r>
          </a:p>
          <a:p>
            <a:r>
              <a:rPr lang="en-US" sz="1200" dirty="0"/>
              <a:t>PBL- Netherlands Environmental Assessment Agency; and School of Geography and Environmental Science, University of Southampton</a:t>
            </a:r>
          </a:p>
          <a:p>
            <a:r>
              <a:rPr lang="en-US" sz="1200" i="1" dirty="0"/>
              <a:t>emil.evenhuis@pbl.nl</a:t>
            </a:r>
            <a:endParaRPr lang="nl-NL" sz="1200" i="1" dirty="0"/>
          </a:p>
        </p:txBody>
      </p:sp>
      <p:sp>
        <p:nvSpPr>
          <p:cNvPr id="20" name="TextBox 19">
            <a:extLst>
              <a:ext uri="{FF2B5EF4-FFF2-40B4-BE49-F238E27FC236}">
                <a16:creationId xmlns:a16="http://schemas.microsoft.com/office/drawing/2014/main" id="{94243917-E78B-4CAB-B868-007933FCECF5}"/>
              </a:ext>
            </a:extLst>
          </p:cNvPr>
          <p:cNvSpPr txBox="1"/>
          <p:nvPr/>
        </p:nvSpPr>
        <p:spPr>
          <a:xfrm>
            <a:off x="5919454" y="1325911"/>
            <a:ext cx="2812553" cy="830997"/>
          </a:xfrm>
          <a:prstGeom prst="rect">
            <a:avLst/>
          </a:prstGeom>
          <a:noFill/>
        </p:spPr>
        <p:txBody>
          <a:bodyPr wrap="square" lIns="0" rIns="0" rtlCol="0">
            <a:spAutoFit/>
          </a:bodyPr>
          <a:lstStyle/>
          <a:p>
            <a:r>
              <a:rPr lang="en-US" sz="1200" b="1" dirty="0"/>
              <a:t>Prof Peter </a:t>
            </a:r>
            <a:r>
              <a:rPr lang="en-US" sz="1200" b="1" dirty="0" err="1"/>
              <a:t>Sunley</a:t>
            </a:r>
            <a:endParaRPr lang="en-US" sz="1200" b="1" dirty="0"/>
          </a:p>
          <a:p>
            <a:r>
              <a:rPr lang="en-US" sz="1200" dirty="0"/>
              <a:t>School of Geography and Environmental Science, University of Southampton</a:t>
            </a:r>
          </a:p>
          <a:p>
            <a:r>
              <a:rPr lang="en-US" sz="1200" i="1" dirty="0"/>
              <a:t>p.j.sunley@soton.ac.uk</a:t>
            </a:r>
            <a:endParaRPr lang="nl-NL" sz="1200" i="1" dirty="0"/>
          </a:p>
        </p:txBody>
      </p:sp>
      <p:sp>
        <p:nvSpPr>
          <p:cNvPr id="21" name="TextBox 20">
            <a:extLst>
              <a:ext uri="{FF2B5EF4-FFF2-40B4-BE49-F238E27FC236}">
                <a16:creationId xmlns:a16="http://schemas.microsoft.com/office/drawing/2014/main" id="{151E1EF2-9934-4592-BB98-401C90AD76EE}"/>
              </a:ext>
            </a:extLst>
          </p:cNvPr>
          <p:cNvSpPr txBox="1"/>
          <p:nvPr/>
        </p:nvSpPr>
        <p:spPr>
          <a:xfrm>
            <a:off x="5919453" y="2585503"/>
            <a:ext cx="2812553" cy="830997"/>
          </a:xfrm>
          <a:prstGeom prst="rect">
            <a:avLst/>
          </a:prstGeom>
          <a:noFill/>
        </p:spPr>
        <p:txBody>
          <a:bodyPr wrap="square" lIns="0" rIns="0" rtlCol="0">
            <a:spAutoFit/>
          </a:bodyPr>
          <a:lstStyle/>
          <a:p>
            <a:r>
              <a:rPr lang="en-US" sz="1200" b="1" dirty="0"/>
              <a:t>Prof Ron Martin</a:t>
            </a:r>
          </a:p>
          <a:p>
            <a:r>
              <a:rPr lang="en-US" sz="1200" dirty="0"/>
              <a:t>Department of Geography, University of Cambridge</a:t>
            </a:r>
          </a:p>
          <a:p>
            <a:r>
              <a:rPr lang="en-US" sz="1200" i="1" dirty="0"/>
              <a:t>rlm1@cam.ac.uk</a:t>
            </a:r>
            <a:endParaRPr lang="nl-NL" sz="1200" i="1" dirty="0"/>
          </a:p>
        </p:txBody>
      </p:sp>
      <p:sp>
        <p:nvSpPr>
          <p:cNvPr id="22" name="TextBox 21">
            <a:extLst>
              <a:ext uri="{FF2B5EF4-FFF2-40B4-BE49-F238E27FC236}">
                <a16:creationId xmlns:a16="http://schemas.microsoft.com/office/drawing/2014/main" id="{3F451006-3483-421F-9E88-A4B8771145B2}"/>
              </a:ext>
            </a:extLst>
          </p:cNvPr>
          <p:cNvSpPr txBox="1"/>
          <p:nvPr/>
        </p:nvSpPr>
        <p:spPr>
          <a:xfrm>
            <a:off x="5919452" y="3833741"/>
            <a:ext cx="2812553" cy="1015663"/>
          </a:xfrm>
          <a:prstGeom prst="rect">
            <a:avLst/>
          </a:prstGeom>
          <a:noFill/>
        </p:spPr>
        <p:txBody>
          <a:bodyPr wrap="square" lIns="0" rIns="0" rtlCol="0">
            <a:spAutoFit/>
          </a:bodyPr>
          <a:lstStyle/>
          <a:p>
            <a:r>
              <a:rPr lang="en-US" sz="1200" b="1" dirty="0"/>
              <a:t>Prof Andy Pike</a:t>
            </a:r>
          </a:p>
          <a:p>
            <a:r>
              <a:rPr lang="en-US" sz="1200" dirty="0"/>
              <a:t>Centre for Urban and Regional Development Studies, Newcastle University</a:t>
            </a:r>
          </a:p>
          <a:p>
            <a:r>
              <a:rPr lang="en-US" sz="1200" i="1" dirty="0"/>
              <a:t>andy.pike@newcastle.ac.uk</a:t>
            </a:r>
            <a:endParaRPr lang="nl-NL" sz="1200" i="1" dirty="0"/>
          </a:p>
        </p:txBody>
      </p:sp>
      <p:sp>
        <p:nvSpPr>
          <p:cNvPr id="23" name="TextBox 22">
            <a:extLst>
              <a:ext uri="{FF2B5EF4-FFF2-40B4-BE49-F238E27FC236}">
                <a16:creationId xmlns:a16="http://schemas.microsoft.com/office/drawing/2014/main" id="{BD170E28-7835-4C30-9B08-F7C967275890}"/>
              </a:ext>
            </a:extLst>
          </p:cNvPr>
          <p:cNvSpPr txBox="1"/>
          <p:nvPr/>
        </p:nvSpPr>
        <p:spPr>
          <a:xfrm>
            <a:off x="5919454" y="5089014"/>
            <a:ext cx="2812553" cy="830997"/>
          </a:xfrm>
          <a:prstGeom prst="rect">
            <a:avLst/>
          </a:prstGeom>
          <a:noFill/>
        </p:spPr>
        <p:txBody>
          <a:bodyPr wrap="square" lIns="0" rIns="0" rtlCol="0">
            <a:spAutoFit/>
          </a:bodyPr>
          <a:lstStyle/>
          <a:p>
            <a:r>
              <a:rPr lang="en-US" sz="1200" b="1" dirty="0"/>
              <a:t>Dr Jack Harris</a:t>
            </a:r>
          </a:p>
          <a:p>
            <a:r>
              <a:rPr lang="en-US" sz="1200" dirty="0"/>
              <a:t>School of Geography and Environmental Science, University of Southampton</a:t>
            </a:r>
          </a:p>
          <a:p>
            <a:r>
              <a:rPr lang="en-US" sz="1200" i="1" dirty="0"/>
              <a:t>j.l.harris@soton.ac.uk</a:t>
            </a:r>
            <a:endParaRPr lang="nl-NL" sz="1200" i="1" dirty="0"/>
          </a:p>
        </p:txBody>
      </p:sp>
    </p:spTree>
    <p:extLst>
      <p:ext uri="{BB962C8B-B14F-4D97-AF65-F5344CB8AC3E}">
        <p14:creationId xmlns:p14="http://schemas.microsoft.com/office/powerpoint/2010/main" val="270991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384175" y="1554163"/>
                <a:ext cx="8480425" cy="2151062"/>
              </a:xfrm>
            </p:spPr>
            <p:txBody>
              <a:bodyPr/>
              <a:lstStyle/>
              <a:p>
                <a:pPr marL="360363" indent="-360363">
                  <a:spcBef>
                    <a:spcPts val="1800"/>
                  </a:spcBef>
                  <a:spcAft>
                    <a:spcPts val="0"/>
                  </a:spcAft>
                  <a:buClr>
                    <a:srgbClr val="C00000"/>
                  </a:buClr>
                  <a:buSzPct val="120000"/>
                </a:pPr>
                <a:r>
                  <a:rPr lang="en-GB" sz="1800" dirty="0"/>
                  <a:t>Following Scholl and Brenner (2016) calculated a Distance Index for each plant, as a measure for spatial concentration:</a:t>
                </a:r>
              </a:p>
              <a:p>
                <a:pPr marL="0" indent="0">
                  <a:spcBef>
                    <a:spcPts val="1800"/>
                  </a:spcBef>
                  <a:spcAft>
                    <a:spcPts val="0"/>
                  </a:spcAft>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𝐷</m:t>
                          </m:r>
                        </m:e>
                        <m:sub>
                          <m:r>
                            <a:rPr lang="en-GB" sz="1800" i="1">
                              <a:latin typeface="Cambria Math" panose="02040503050406030204" pitchFamily="18" charset="0"/>
                            </a:rPr>
                            <m:t>𝑖</m:t>
                          </m:r>
                        </m:sub>
                      </m:sSub>
                      <m:r>
                        <a:rPr lang="en-GB" sz="1800" i="1">
                          <a:latin typeface="Cambria Math" panose="02040503050406030204" pitchFamily="18" charset="0"/>
                        </a:rPr>
                        <m:t>=</m:t>
                      </m:r>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𝐽</m:t>
                          </m:r>
                          <m:r>
                            <a:rPr lang="en-GB" sz="1800" b="0" i="1" smtClean="0">
                              <a:latin typeface="Cambria Math" panose="02040503050406030204" pitchFamily="18" charset="0"/>
                            </a:rPr>
                            <m:t>−1</m:t>
                          </m:r>
                        </m:den>
                      </m:f>
                      <m:nary>
                        <m:naryPr>
                          <m:chr m:val="∑"/>
                          <m:ctrlPr>
                            <a:rPr lang="en-GB" sz="1800" i="1">
                              <a:latin typeface="Cambria Math" panose="02040503050406030204" pitchFamily="18" charset="0"/>
                            </a:rPr>
                          </m:ctrlPr>
                        </m:naryPr>
                        <m:sub>
                          <m:r>
                            <m:rPr>
                              <m:brk m:alnAt="23"/>
                            </m:rPr>
                            <a:rPr lang="en-GB" sz="1800" i="1">
                              <a:latin typeface="Cambria Math" panose="02040503050406030204" pitchFamily="18" charset="0"/>
                            </a:rPr>
                            <m:t>𝑗</m:t>
                          </m:r>
                          <m:r>
                            <a:rPr lang="en-GB" sz="1800" i="1">
                              <a:latin typeface="Cambria Math" panose="02040503050406030204" pitchFamily="18" charset="0"/>
                            </a:rPr>
                            <m:t>=1,</m:t>
                          </m:r>
                          <m:r>
                            <a:rPr lang="en-GB" sz="1800" i="1">
                              <a:latin typeface="Cambria Math" panose="02040503050406030204" pitchFamily="18" charset="0"/>
                            </a:rPr>
                            <m:t>𝑗</m:t>
                          </m:r>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𝑖</m:t>
                          </m:r>
                        </m:sub>
                        <m:sup>
                          <m:r>
                            <a:rPr lang="en-GB" sz="1800" i="1">
                              <a:latin typeface="Cambria Math" panose="02040503050406030204" pitchFamily="18" charset="0"/>
                            </a:rPr>
                            <m:t>𝐽</m:t>
                          </m:r>
                        </m:sup>
                        <m:e>
                          <m:f>
                            <m:fPr>
                              <m:ctrlPr>
                                <a:rPr lang="en-GB" sz="1800" i="1">
                                  <a:latin typeface="Cambria Math" panose="02040503050406030204" pitchFamily="18" charset="0"/>
                                </a:rPr>
                              </m:ctrlPr>
                            </m:fPr>
                            <m:num>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𝑗</m:t>
                                  </m:r>
                                </m:sub>
                              </m:sSub>
                            </m:num>
                            <m:den>
                              <m:nary>
                                <m:naryPr>
                                  <m:chr m:val="∑"/>
                                  <m:supHide m:val="on"/>
                                  <m:ctrlPr>
                                    <a:rPr lang="en-GB" sz="1800" i="1">
                                      <a:latin typeface="Cambria Math" panose="02040503050406030204" pitchFamily="18" charset="0"/>
                                    </a:rPr>
                                  </m:ctrlPr>
                                </m:naryPr>
                                <m:sub>
                                  <m:r>
                                    <m:rPr>
                                      <m:brk m:alnAt="7"/>
                                    </m:rPr>
                                    <a:rPr lang="en-GB" sz="1800" i="1">
                                      <a:latin typeface="Cambria Math" panose="02040503050406030204" pitchFamily="18" charset="0"/>
                                    </a:rPr>
                                    <m:t>𝑘</m:t>
                                  </m:r>
                                  <m:r>
                                    <a:rPr lang="en-GB" sz="1800" i="1">
                                      <a:latin typeface="Cambria Math" panose="02040503050406030204" pitchFamily="18" charset="0"/>
                                    </a:rPr>
                                    <m:t>=1,</m:t>
                                  </m:r>
                                  <m:r>
                                    <a:rPr lang="en-GB" sz="1800" i="1">
                                      <a:latin typeface="Cambria Math" panose="02040503050406030204" pitchFamily="18" charset="0"/>
                                    </a:rPr>
                                    <m:t>𝑘</m:t>
                                  </m:r>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𝑖</m:t>
                                  </m:r>
                                </m:sub>
                                <m:sup/>
                                <m:e>
                                  <m:sSub>
                                    <m:sSubPr>
                                      <m:ctrlPr>
                                        <a:rPr lang="en-GB" sz="1800" i="1">
                                          <a:latin typeface="Cambria Math" panose="02040503050406030204" pitchFamily="18" charset="0"/>
                                        </a:rPr>
                                      </m:ctrlPr>
                                    </m:sSubPr>
                                    <m:e>
                                      <m:r>
                                        <a:rPr lang="en-GB" sz="1800" i="1">
                                          <a:latin typeface="Cambria Math" panose="02040503050406030204" pitchFamily="18" charset="0"/>
                                        </a:rPr>
                                        <m:t>𝐸</m:t>
                                      </m:r>
                                    </m:e>
                                    <m:sub>
                                      <m:r>
                                        <a:rPr lang="en-GB" sz="1800" i="1">
                                          <a:latin typeface="Cambria Math" panose="02040503050406030204" pitchFamily="18" charset="0"/>
                                        </a:rPr>
                                        <m:t>𝑘</m:t>
                                      </m:r>
                                    </m:sub>
                                  </m:sSub>
                                </m:e>
                              </m:nary>
                            </m:den>
                          </m:f>
                          <m:sSup>
                            <m:sSupPr>
                              <m:ctrlPr>
                                <a:rPr lang="en-GB" sz="1800" i="1">
                                  <a:latin typeface="Cambria Math" panose="02040503050406030204" pitchFamily="18" charset="0"/>
                                </a:rPr>
                              </m:ctrlPr>
                            </m:sSupPr>
                            <m:e>
                              <m:r>
                                <a:rPr lang="en-GB" sz="1800" i="1">
                                  <a:latin typeface="Cambria Math" panose="02040503050406030204" pitchFamily="18" charset="0"/>
                                </a:rPr>
                                <m:t>𝑒</m:t>
                              </m:r>
                            </m:e>
                            <m:sup>
                              <m:r>
                                <a:rPr lang="en-GB" sz="1800" i="1">
                                  <a:latin typeface="Cambria Math"/>
                                </a:rPr>
                                <m:t>−</m:t>
                              </m:r>
                              <m:r>
                                <a:rPr lang="en-GB" sz="1800" b="0" i="1" smtClean="0">
                                  <a:latin typeface="Cambria Math" panose="02040503050406030204" pitchFamily="18" charset="0"/>
                                </a:rPr>
                                <m:t>𝑥</m:t>
                              </m:r>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𝑑</m:t>
                                  </m:r>
                                </m:e>
                                <m:sub>
                                  <m:r>
                                    <a:rPr lang="en-GB" sz="1800" i="1">
                                      <a:latin typeface="Cambria Math" panose="02040503050406030204" pitchFamily="18" charset="0"/>
                                    </a:rPr>
                                    <m:t>𝑖</m:t>
                                  </m:r>
                                  <m:r>
                                    <a:rPr lang="en-GB" sz="1800" i="1">
                                      <a:latin typeface="Cambria Math" panose="02040503050406030204" pitchFamily="18" charset="0"/>
                                    </a:rPr>
                                    <m:t>,</m:t>
                                  </m:r>
                                  <m:r>
                                    <a:rPr lang="en-GB" sz="1800" i="1">
                                      <a:latin typeface="Cambria Math" panose="02040503050406030204" pitchFamily="18" charset="0"/>
                                    </a:rPr>
                                    <m:t>𝑗</m:t>
                                  </m:r>
                                </m:sub>
                              </m:sSub>
                              <m:r>
                                <a:rPr lang="en-GB" sz="1800" b="0" i="1" smtClean="0">
                                  <a:latin typeface="Cambria Math" panose="02040503050406030204" pitchFamily="18" charset="0"/>
                                </a:rPr>
                                <m:t>)</m:t>
                              </m:r>
                            </m:sup>
                          </m:sSup>
                        </m:e>
                      </m:nary>
                    </m:oMath>
                  </m:oMathPara>
                </a14:m>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384175" y="1554163"/>
                <a:ext cx="8480425" cy="2151062"/>
              </a:xfrm>
              <a:blipFill>
                <a:blip r:embed="rId2"/>
                <a:stretch>
                  <a:fillRect l="-1869" t="-5099" r="-179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bwMode="auto">
              <a:xfrm>
                <a:off x="384176" y="3149238"/>
                <a:ext cx="8480424" cy="257519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360363" indent="-360363">
                  <a:spcBef>
                    <a:spcPts val="1800"/>
                  </a:spcBef>
                  <a:spcAft>
                    <a:spcPts val="0"/>
                  </a:spcAft>
                  <a:buClr>
                    <a:srgbClr val="C00000"/>
                  </a:buClr>
                  <a:buSzPct val="120000"/>
                </a:pPr>
                <a:r>
                  <a:rPr lang="en-GB" sz="1800" kern="0" dirty="0"/>
                  <a:t>Where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𝐷</m:t>
                        </m:r>
                      </m:e>
                      <m:sub>
                        <m:r>
                          <a:rPr lang="en-GB" sz="1800" i="1">
                            <a:latin typeface="Cambria Math" panose="02040503050406030204" pitchFamily="18" charset="0"/>
                          </a:rPr>
                          <m:t>𝑖</m:t>
                        </m:r>
                      </m:sub>
                    </m:sSub>
                  </m:oMath>
                </a14:m>
                <a:r>
                  <a:rPr lang="en-GB" sz="1800" kern="0" dirty="0"/>
                  <a:t> is the sum of inverted distances from plant </a:t>
                </a:r>
                <a14:m>
                  <m:oMath xmlns:m="http://schemas.openxmlformats.org/officeDocument/2006/math">
                    <m:r>
                      <a:rPr lang="en-GB" sz="1800" i="1" kern="0" dirty="0">
                        <a:latin typeface="Cambria Math" panose="02040503050406030204" pitchFamily="18" charset="0"/>
                      </a:rPr>
                      <m:t>𝑖</m:t>
                    </m:r>
                  </m:oMath>
                </a14:m>
                <a:r>
                  <a:rPr lang="en-GB" sz="1800" kern="0" dirty="0"/>
                  <a:t> to all other plants in the same 4-digit industry; </a:t>
                </a:r>
                <a14:m>
                  <m:oMath xmlns:m="http://schemas.openxmlformats.org/officeDocument/2006/math">
                    <m:r>
                      <a:rPr lang="en-GB" sz="1800" i="1">
                        <a:latin typeface="Cambria Math" panose="02040503050406030204" pitchFamily="18" charset="0"/>
                      </a:rPr>
                      <m:t>𝐽</m:t>
                    </m:r>
                  </m:oMath>
                </a14:m>
                <a:r>
                  <a:rPr lang="en-GB" sz="1800" kern="0" dirty="0"/>
                  <a:t> is the number of observations; </a:t>
                </a:r>
                <a14:m>
                  <m:oMath xmlns:m="http://schemas.openxmlformats.org/officeDocument/2006/math">
                    <m:sSub>
                      <m:sSubPr>
                        <m:ctrlPr>
                          <a:rPr lang="en-GB" sz="1800" i="1" kern="0">
                            <a:latin typeface="Cambria Math" panose="02040503050406030204" pitchFamily="18" charset="0"/>
                          </a:rPr>
                        </m:ctrlPr>
                      </m:sSubPr>
                      <m:e>
                        <m:r>
                          <a:rPr lang="en-GB" sz="1800" i="1" kern="0">
                            <a:latin typeface="Cambria Math" panose="02040503050406030204" pitchFamily="18" charset="0"/>
                          </a:rPr>
                          <m:t>𝐸</m:t>
                        </m:r>
                      </m:e>
                      <m:sub>
                        <m:r>
                          <a:rPr lang="en-GB" sz="1800" i="1" kern="0">
                            <a:latin typeface="Cambria Math" panose="02040503050406030204" pitchFamily="18" charset="0"/>
                          </a:rPr>
                          <m:t>𝑗</m:t>
                        </m:r>
                      </m:sub>
                    </m:sSub>
                  </m:oMath>
                </a14:m>
                <a:r>
                  <a:rPr lang="en-GB" sz="1800" kern="0" dirty="0"/>
                  <a:t> is employment in plant </a:t>
                </a:r>
                <a14:m>
                  <m:oMath xmlns:m="http://schemas.openxmlformats.org/officeDocument/2006/math">
                    <m:r>
                      <a:rPr lang="en-GB" sz="1800" i="1" kern="0" dirty="0">
                        <a:latin typeface="Cambria Math" panose="02040503050406030204" pitchFamily="18" charset="0"/>
                      </a:rPr>
                      <m:t>𝑗</m:t>
                    </m:r>
                  </m:oMath>
                </a14:m>
                <a:r>
                  <a:rPr lang="en-GB" sz="1800" kern="0" dirty="0"/>
                  <a:t>, </a:t>
                </a:r>
                <a14:m>
                  <m:oMath xmlns:m="http://schemas.openxmlformats.org/officeDocument/2006/math">
                    <m:nary>
                      <m:naryPr>
                        <m:chr m:val="∑"/>
                        <m:supHide m:val="on"/>
                        <m:ctrlPr>
                          <a:rPr lang="en-GB" sz="1800" i="1" kern="0">
                            <a:latin typeface="Cambria Math" panose="02040503050406030204" pitchFamily="18" charset="0"/>
                          </a:rPr>
                        </m:ctrlPr>
                      </m:naryPr>
                      <m:sub>
                        <m:r>
                          <m:rPr>
                            <m:brk m:alnAt="7"/>
                          </m:rPr>
                          <a:rPr lang="en-GB" sz="1800" i="1" kern="0">
                            <a:latin typeface="Cambria Math" panose="02040503050406030204" pitchFamily="18" charset="0"/>
                          </a:rPr>
                          <m:t>𝑘</m:t>
                        </m:r>
                        <m:r>
                          <a:rPr lang="en-GB" sz="1800" i="1" kern="0">
                            <a:latin typeface="Cambria Math" panose="02040503050406030204" pitchFamily="18" charset="0"/>
                          </a:rPr>
                          <m:t>=1,</m:t>
                        </m:r>
                        <m:r>
                          <a:rPr lang="en-GB" sz="1800" i="1" kern="0">
                            <a:latin typeface="Cambria Math" panose="02040503050406030204" pitchFamily="18" charset="0"/>
                          </a:rPr>
                          <m:t>𝑘</m:t>
                        </m:r>
                        <m:r>
                          <a:rPr lang="en-GB" sz="1800" i="1" kern="0">
                            <a:latin typeface="Cambria Math" panose="02040503050406030204" pitchFamily="18" charset="0"/>
                            <a:ea typeface="Cambria Math" panose="02040503050406030204" pitchFamily="18" charset="0"/>
                          </a:rPr>
                          <m:t>≠</m:t>
                        </m:r>
                        <m:r>
                          <a:rPr lang="en-GB" sz="1800" i="1" kern="0">
                            <a:latin typeface="Cambria Math" panose="02040503050406030204" pitchFamily="18" charset="0"/>
                            <a:ea typeface="Cambria Math" panose="02040503050406030204" pitchFamily="18" charset="0"/>
                          </a:rPr>
                          <m:t>𝑖</m:t>
                        </m:r>
                      </m:sub>
                      <m:sup/>
                      <m:e>
                        <m:sSub>
                          <m:sSubPr>
                            <m:ctrlPr>
                              <a:rPr lang="en-GB" sz="1800" i="1" kern="0">
                                <a:latin typeface="Cambria Math" panose="02040503050406030204" pitchFamily="18" charset="0"/>
                              </a:rPr>
                            </m:ctrlPr>
                          </m:sSubPr>
                          <m:e>
                            <m:r>
                              <a:rPr lang="en-GB" sz="1800" i="1" kern="0">
                                <a:latin typeface="Cambria Math" panose="02040503050406030204" pitchFamily="18" charset="0"/>
                              </a:rPr>
                              <m:t>𝐸</m:t>
                            </m:r>
                          </m:e>
                          <m:sub>
                            <m:r>
                              <a:rPr lang="en-GB" sz="1800" i="1" kern="0">
                                <a:latin typeface="Cambria Math" panose="02040503050406030204" pitchFamily="18" charset="0"/>
                              </a:rPr>
                              <m:t>𝑘</m:t>
                            </m:r>
                          </m:sub>
                        </m:sSub>
                      </m:e>
                    </m:nary>
                  </m:oMath>
                </a14:m>
                <a:r>
                  <a:rPr lang="en-GB" sz="1800" kern="0" dirty="0"/>
                  <a:t> is the sum of employment in all plants in an industry except plant </a:t>
                </a:r>
                <a14:m>
                  <m:oMath xmlns:m="http://schemas.openxmlformats.org/officeDocument/2006/math">
                    <m:r>
                      <a:rPr lang="en-GB" sz="1800" i="1" kern="0" dirty="0">
                        <a:latin typeface="Cambria Math" panose="02040503050406030204" pitchFamily="18" charset="0"/>
                      </a:rPr>
                      <m:t>𝑖</m:t>
                    </m:r>
                  </m:oMath>
                </a14:m>
                <a:r>
                  <a:rPr lang="en-GB" sz="1800" kern="0" dirty="0"/>
                  <a:t>; </a:t>
                </a:r>
                <a14:m>
                  <m:oMath xmlns:m="http://schemas.openxmlformats.org/officeDocument/2006/math">
                    <m:sSub>
                      <m:sSubPr>
                        <m:ctrlPr>
                          <a:rPr lang="en-GB" sz="1800" i="1" kern="0">
                            <a:latin typeface="Cambria Math" panose="02040503050406030204" pitchFamily="18" charset="0"/>
                          </a:rPr>
                        </m:ctrlPr>
                      </m:sSubPr>
                      <m:e>
                        <m:r>
                          <a:rPr lang="en-GB" sz="1800" i="1" kern="0">
                            <a:latin typeface="Cambria Math" panose="02040503050406030204" pitchFamily="18" charset="0"/>
                          </a:rPr>
                          <m:t>𝑑</m:t>
                        </m:r>
                      </m:e>
                      <m:sub>
                        <m:r>
                          <a:rPr lang="en-GB" sz="1800" i="1" kern="0">
                            <a:latin typeface="Cambria Math" panose="02040503050406030204" pitchFamily="18" charset="0"/>
                          </a:rPr>
                          <m:t>𝑖</m:t>
                        </m:r>
                        <m:r>
                          <a:rPr lang="en-GB" sz="1800" i="1" kern="0">
                            <a:latin typeface="Cambria Math" panose="02040503050406030204" pitchFamily="18" charset="0"/>
                          </a:rPr>
                          <m:t>,</m:t>
                        </m:r>
                        <m:r>
                          <a:rPr lang="en-GB" sz="1800" i="1" kern="0">
                            <a:latin typeface="Cambria Math" panose="02040503050406030204" pitchFamily="18" charset="0"/>
                          </a:rPr>
                          <m:t>𝑗</m:t>
                        </m:r>
                      </m:sub>
                    </m:sSub>
                  </m:oMath>
                </a14:m>
                <a:r>
                  <a:rPr lang="en-GB" sz="1800" kern="0" dirty="0"/>
                  <a:t> is the distance between plant </a:t>
                </a:r>
                <a14:m>
                  <m:oMath xmlns:m="http://schemas.openxmlformats.org/officeDocument/2006/math">
                    <m:r>
                      <a:rPr lang="en-GB" sz="1800" i="1" kern="0" dirty="0">
                        <a:latin typeface="Cambria Math" panose="02040503050406030204" pitchFamily="18" charset="0"/>
                      </a:rPr>
                      <m:t>𝑖</m:t>
                    </m:r>
                  </m:oMath>
                </a14:m>
                <a:r>
                  <a:rPr lang="en-GB" sz="1800" kern="0" dirty="0"/>
                  <a:t> and plant </a:t>
                </a:r>
                <a14:m>
                  <m:oMath xmlns:m="http://schemas.openxmlformats.org/officeDocument/2006/math">
                    <m:r>
                      <a:rPr lang="en-GB" sz="1800" i="1" kern="0" dirty="0">
                        <a:latin typeface="Cambria Math" panose="02040503050406030204" pitchFamily="18" charset="0"/>
                      </a:rPr>
                      <m:t>𝑗</m:t>
                    </m:r>
                  </m:oMath>
                </a14:m>
                <a:r>
                  <a:rPr lang="en-GB" sz="1800" kern="0" dirty="0"/>
                  <a:t>, measured in kilometres.</a:t>
                </a:r>
              </a:p>
              <a:p>
                <a:pPr marL="360363" indent="-360363">
                  <a:spcBef>
                    <a:spcPts val="1800"/>
                  </a:spcBef>
                  <a:spcAft>
                    <a:spcPts val="0"/>
                  </a:spcAft>
                  <a:buClr>
                    <a:srgbClr val="C00000"/>
                  </a:buClr>
                  <a:buSzPct val="120000"/>
                </a:pPr>
                <a14:m>
                  <m:oMath xmlns:m="http://schemas.openxmlformats.org/officeDocument/2006/math">
                    <m:r>
                      <a:rPr lang="en-GB" sz="1800" i="1" kern="0">
                        <a:latin typeface="Cambria Math" panose="02040503050406030204" pitchFamily="18" charset="0"/>
                        <a:ea typeface="Cambria Math" panose="02040503050406030204" pitchFamily="18" charset="0"/>
                      </a:rPr>
                      <m:t>𝑥</m:t>
                    </m:r>
                  </m:oMath>
                </a14:m>
                <a:r>
                  <a:rPr lang="en-GB" sz="1800" kern="0" dirty="0"/>
                  <a:t> is the distance decay factor; set to 0.05 (but other options would be possible for sensitivity analysis, e.g. 0.01 or 0.10).</a:t>
                </a:r>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384176" y="3149238"/>
                <a:ext cx="8480424" cy="2575190"/>
              </a:xfrm>
              <a:prstGeom prst="rect">
                <a:avLst/>
              </a:prstGeom>
              <a:blipFill>
                <a:blip r:embed="rId3"/>
                <a:stretch>
                  <a:fillRect l="-1941" t="-4502" r="-2301"/>
                </a:stretch>
              </a:blipFill>
              <a:ln w="9525">
                <a:noFill/>
                <a:miter lim="800000"/>
                <a:headEnd/>
                <a:tailEnd/>
              </a:ln>
              <a:effectLst/>
            </p:spPr>
            <p:txBody>
              <a:bodyPr/>
              <a:lstStyle/>
              <a:p>
                <a:r>
                  <a:rPr lang="nl-NL">
                    <a:noFill/>
                  </a:rPr>
                  <a:t> </a:t>
                </a:r>
              </a:p>
            </p:txBody>
          </p:sp>
        </mc:Fallback>
      </mc:AlternateContent>
      <p:sp>
        <p:nvSpPr>
          <p:cNvPr id="7" name="Title 1">
            <a:extLst>
              <a:ext uri="{FF2B5EF4-FFF2-40B4-BE49-F238E27FC236}">
                <a16:creationId xmlns:a16="http://schemas.microsoft.com/office/drawing/2014/main" id="{F6B7A3EF-969A-4901-8506-82BE2BD881C8}"/>
              </a:ext>
            </a:extLst>
          </p:cNvPr>
          <p:cNvSpPr>
            <a:spLocks noGrp="1"/>
          </p:cNvSpPr>
          <p:nvPr>
            <p:ph type="title"/>
          </p:nvPr>
        </p:nvSpPr>
        <p:spPr>
          <a:xfrm>
            <a:off x="384175" y="119157"/>
            <a:ext cx="8375650" cy="423862"/>
          </a:xfrm>
        </p:spPr>
        <p:txBody>
          <a:bodyPr/>
          <a:lstStyle/>
          <a:p>
            <a:r>
              <a:rPr lang="en-GB" sz="3000" dirty="0"/>
              <a:t>Constructing a Distance Index </a:t>
            </a:r>
            <a:br>
              <a:rPr lang="en-GB" sz="3000" dirty="0"/>
            </a:br>
            <a:r>
              <a:rPr lang="en-GB" sz="3000" dirty="0"/>
              <a:t>to operationalise Spatial Proximity (1)</a:t>
            </a:r>
          </a:p>
        </p:txBody>
      </p:sp>
      <p:pic>
        <p:nvPicPr>
          <p:cNvPr id="9" name="Picture 8">
            <a:extLst>
              <a:ext uri="{FF2B5EF4-FFF2-40B4-BE49-F238E27FC236}">
                <a16:creationId xmlns:a16="http://schemas.microsoft.com/office/drawing/2014/main" id="{3D35E2B7-67E7-46A2-95ED-B93ADFF46753}"/>
              </a:ext>
            </a:extLst>
          </p:cNvPr>
          <p:cNvPicPr>
            <a:picLocks noChangeAspect="1"/>
          </p:cNvPicPr>
          <p:nvPr/>
        </p:nvPicPr>
        <p:blipFill>
          <a:blip r:embed="rId4"/>
          <a:stretch>
            <a:fillRect/>
          </a:stretch>
        </p:blipFill>
        <p:spPr>
          <a:xfrm>
            <a:off x="2290121" y="5171391"/>
            <a:ext cx="4572000" cy="1699260"/>
          </a:xfrm>
          <a:prstGeom prst="rect">
            <a:avLst/>
          </a:prstGeom>
          <a:ln>
            <a:noFill/>
          </a:ln>
        </p:spPr>
      </p:pic>
    </p:spTree>
    <p:extLst>
      <p:ext uri="{BB962C8B-B14F-4D97-AF65-F5344CB8AC3E}">
        <p14:creationId xmlns:p14="http://schemas.microsoft.com/office/powerpoint/2010/main" val="298858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953157" y="1765106"/>
            <a:ext cx="3784472" cy="3952950"/>
            <a:chOff x="5756757" y="2202038"/>
            <a:chExt cx="2696101" cy="2880320"/>
          </a:xfrm>
        </p:grpSpPr>
        <p:cxnSp>
          <p:nvCxnSpPr>
            <p:cNvPr id="6" name="Straight Arrow Connector 5"/>
            <p:cNvCxnSpPr>
              <a:stCxn id="12" idx="2"/>
              <a:endCxn id="13" idx="0"/>
            </p:cNvCxnSpPr>
            <p:nvPr/>
          </p:nvCxnSpPr>
          <p:spPr>
            <a:xfrm flipH="1">
              <a:off x="7910266" y="2922038"/>
              <a:ext cx="15380" cy="144032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13" idx="1"/>
              <a:endCxn id="14" idx="3"/>
            </p:cNvCxnSpPr>
            <p:nvPr/>
          </p:nvCxnSpPr>
          <p:spPr>
            <a:xfrm flipH="1" flipV="1">
              <a:off x="6482582" y="4722278"/>
              <a:ext cx="1080000" cy="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4" idx="0"/>
              <a:endCxn id="12" idx="1"/>
            </p:cNvCxnSpPr>
            <p:nvPr/>
          </p:nvCxnSpPr>
          <p:spPr>
            <a:xfrm flipV="1">
              <a:off x="6122583" y="2562038"/>
              <a:ext cx="1443063" cy="18002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922743" y="3570270"/>
              <a:ext cx="530115" cy="246688"/>
            </a:xfrm>
            <a:prstGeom prst="rect">
              <a:avLst/>
            </a:prstGeom>
            <a:noFill/>
          </p:spPr>
          <p:txBody>
            <a:bodyPr wrap="none" rtlCol="0">
              <a:spAutoFit/>
            </a:bodyPr>
            <a:lstStyle/>
            <a:p>
              <a:r>
                <a:rPr lang="en-GB" sz="1600" dirty="0">
                  <a:latin typeface="+mj-lt"/>
                </a:rPr>
                <a:t>40 km</a:t>
              </a:r>
            </a:p>
          </p:txBody>
        </p:sp>
        <p:sp>
          <p:nvSpPr>
            <p:cNvPr id="10" name="TextBox 9"/>
            <p:cNvSpPr txBox="1"/>
            <p:nvPr/>
          </p:nvSpPr>
          <p:spPr>
            <a:xfrm>
              <a:off x="6770615" y="4722318"/>
              <a:ext cx="530115" cy="246688"/>
            </a:xfrm>
            <a:prstGeom prst="rect">
              <a:avLst/>
            </a:prstGeom>
            <a:noFill/>
          </p:spPr>
          <p:txBody>
            <a:bodyPr wrap="none" rtlCol="0">
              <a:spAutoFit/>
            </a:bodyPr>
            <a:lstStyle/>
            <a:p>
              <a:r>
                <a:rPr lang="en-GB" sz="1600" dirty="0">
                  <a:latin typeface="+mj-lt"/>
                </a:rPr>
                <a:t>30 km</a:t>
              </a:r>
            </a:p>
          </p:txBody>
        </p:sp>
        <p:sp>
          <p:nvSpPr>
            <p:cNvPr id="11" name="TextBox 10"/>
            <p:cNvSpPr txBox="1"/>
            <p:nvPr/>
          </p:nvSpPr>
          <p:spPr>
            <a:xfrm>
              <a:off x="6290869" y="3354246"/>
              <a:ext cx="530115" cy="246688"/>
            </a:xfrm>
            <a:prstGeom prst="rect">
              <a:avLst/>
            </a:prstGeom>
            <a:noFill/>
          </p:spPr>
          <p:txBody>
            <a:bodyPr wrap="none" rtlCol="0">
              <a:spAutoFit/>
            </a:bodyPr>
            <a:lstStyle/>
            <a:p>
              <a:r>
                <a:rPr lang="en-GB" sz="1600" dirty="0">
                  <a:latin typeface="+mj-lt"/>
                </a:rPr>
                <a:t>50 km</a:t>
              </a:r>
            </a:p>
          </p:txBody>
        </p:sp>
        <p:sp>
          <p:nvSpPr>
            <p:cNvPr id="12" name="TextBox 11"/>
            <p:cNvSpPr txBox="1"/>
            <p:nvPr/>
          </p:nvSpPr>
          <p:spPr>
            <a:xfrm>
              <a:off x="7565646" y="2202038"/>
              <a:ext cx="720000" cy="720000"/>
            </a:xfrm>
            <a:prstGeom prst="rect">
              <a:avLst/>
            </a:prstGeom>
            <a:noFill/>
            <a:ln>
              <a:solidFill>
                <a:schemeClr val="accent1">
                  <a:shade val="95000"/>
                  <a:satMod val="105000"/>
                </a:schemeClr>
              </a:solidFill>
            </a:ln>
          </p:spPr>
          <p:txBody>
            <a:bodyPr wrap="square" rtlCol="0">
              <a:noAutofit/>
            </a:bodyPr>
            <a:lstStyle/>
            <a:p>
              <a:pPr algn="ctr"/>
              <a:r>
                <a:rPr lang="en-GB" sz="1600" dirty="0">
                  <a:latin typeface="+mj-lt"/>
                </a:rPr>
                <a:t>Plant 1</a:t>
              </a:r>
            </a:p>
          </p:txBody>
        </p:sp>
        <p:sp>
          <p:nvSpPr>
            <p:cNvPr id="13" name="TextBox 12"/>
            <p:cNvSpPr txBox="1"/>
            <p:nvPr/>
          </p:nvSpPr>
          <p:spPr>
            <a:xfrm>
              <a:off x="7550266" y="4362358"/>
              <a:ext cx="720000" cy="720000"/>
            </a:xfrm>
            <a:prstGeom prst="rect">
              <a:avLst/>
            </a:prstGeom>
            <a:noFill/>
            <a:ln>
              <a:solidFill>
                <a:schemeClr val="accent1">
                  <a:shade val="95000"/>
                  <a:satMod val="105000"/>
                </a:schemeClr>
              </a:solidFill>
            </a:ln>
          </p:spPr>
          <p:txBody>
            <a:bodyPr wrap="none" rtlCol="0">
              <a:noAutofit/>
            </a:bodyPr>
            <a:lstStyle/>
            <a:p>
              <a:pPr algn="ctr"/>
              <a:r>
                <a:rPr lang="en-GB" sz="1600" dirty="0">
                  <a:latin typeface="+mj-lt"/>
                </a:rPr>
                <a:t>Plant 2</a:t>
              </a:r>
            </a:p>
          </p:txBody>
        </p:sp>
        <p:sp>
          <p:nvSpPr>
            <p:cNvPr id="14" name="TextBox 13"/>
            <p:cNvSpPr txBox="1"/>
            <p:nvPr/>
          </p:nvSpPr>
          <p:spPr>
            <a:xfrm>
              <a:off x="5762583" y="4362278"/>
              <a:ext cx="720000" cy="720000"/>
            </a:xfrm>
            <a:prstGeom prst="rect">
              <a:avLst/>
            </a:prstGeom>
            <a:noFill/>
            <a:ln>
              <a:solidFill>
                <a:schemeClr val="accent1">
                  <a:shade val="95000"/>
                  <a:satMod val="105000"/>
                </a:schemeClr>
              </a:solidFill>
            </a:ln>
          </p:spPr>
          <p:txBody>
            <a:bodyPr wrap="none" rtlCol="0">
              <a:noAutofit/>
            </a:bodyPr>
            <a:lstStyle/>
            <a:p>
              <a:pPr algn="ctr"/>
              <a:r>
                <a:rPr lang="en-GB" sz="1600" dirty="0">
                  <a:latin typeface="+mj-lt"/>
                </a:rPr>
                <a:t>Plant 3</a:t>
              </a:r>
            </a:p>
          </p:txBody>
        </p:sp>
        <p:sp>
          <p:nvSpPr>
            <p:cNvPr id="15" name="Smiley Face 14"/>
            <p:cNvSpPr/>
            <p:nvPr/>
          </p:nvSpPr>
          <p:spPr>
            <a:xfrm>
              <a:off x="7745606" y="2517109"/>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16" name="Smiley Face 15"/>
            <p:cNvSpPr/>
            <p:nvPr/>
          </p:nvSpPr>
          <p:spPr>
            <a:xfrm>
              <a:off x="7562703" y="2513316"/>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17" name="Smiley Face 16"/>
            <p:cNvSpPr/>
            <p:nvPr/>
          </p:nvSpPr>
          <p:spPr>
            <a:xfrm>
              <a:off x="7925646" y="2512742"/>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18" name="Smiley Face 17"/>
            <p:cNvSpPr/>
            <p:nvPr/>
          </p:nvSpPr>
          <p:spPr>
            <a:xfrm>
              <a:off x="8105646" y="2512742"/>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19" name="Smiley Face 18"/>
            <p:cNvSpPr/>
            <p:nvPr/>
          </p:nvSpPr>
          <p:spPr>
            <a:xfrm>
              <a:off x="5939660" y="4670527"/>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0" name="Smiley Face 19"/>
            <p:cNvSpPr/>
            <p:nvPr/>
          </p:nvSpPr>
          <p:spPr>
            <a:xfrm>
              <a:off x="5756757" y="4666734"/>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1" name="Smiley Face 20"/>
            <p:cNvSpPr/>
            <p:nvPr/>
          </p:nvSpPr>
          <p:spPr>
            <a:xfrm>
              <a:off x="6119700" y="4666160"/>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2" name="Smiley Face 21"/>
            <p:cNvSpPr/>
            <p:nvPr/>
          </p:nvSpPr>
          <p:spPr>
            <a:xfrm>
              <a:off x="6299700" y="4666160"/>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3" name="Smiley Face 22"/>
            <p:cNvSpPr/>
            <p:nvPr/>
          </p:nvSpPr>
          <p:spPr>
            <a:xfrm>
              <a:off x="5942523" y="4854894"/>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4" name="Smiley Face 23"/>
            <p:cNvSpPr/>
            <p:nvPr/>
          </p:nvSpPr>
          <p:spPr>
            <a:xfrm>
              <a:off x="5759620" y="4851101"/>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5" name="Smiley Face 24"/>
            <p:cNvSpPr/>
            <p:nvPr/>
          </p:nvSpPr>
          <p:spPr>
            <a:xfrm>
              <a:off x="6122563" y="4850527"/>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6" name="Smiley Face 25"/>
            <p:cNvSpPr/>
            <p:nvPr/>
          </p:nvSpPr>
          <p:spPr>
            <a:xfrm>
              <a:off x="6302563" y="4850527"/>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7" name="Smiley Face 26"/>
            <p:cNvSpPr/>
            <p:nvPr/>
          </p:nvSpPr>
          <p:spPr>
            <a:xfrm>
              <a:off x="7730226" y="4690064"/>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sp>
          <p:nvSpPr>
            <p:cNvPr id="28" name="Smiley Face 27"/>
            <p:cNvSpPr/>
            <p:nvPr/>
          </p:nvSpPr>
          <p:spPr>
            <a:xfrm>
              <a:off x="7910266" y="4685697"/>
              <a:ext cx="180000" cy="180000"/>
            </a:xfrm>
            <a:prstGeom prst="smileyFace">
              <a:avLst/>
            </a:prstGeom>
            <a:gradFill>
              <a:gsLst>
                <a:gs pos="0">
                  <a:srgbClr val="90B9F9"/>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mj-lt"/>
              </a:endParaRPr>
            </a:p>
          </p:txBody>
        </p:sp>
      </p:grpSp>
      <mc:AlternateContent xmlns:mc="http://schemas.openxmlformats.org/markup-compatibility/2006" xmlns:a14="http://schemas.microsoft.com/office/drawing/2010/main">
        <mc:Choice Requires="a14">
          <p:sp>
            <p:nvSpPr>
              <p:cNvPr id="30" name="Content Placeholder 2"/>
              <p:cNvSpPr>
                <a:spLocks noGrp="1"/>
              </p:cNvSpPr>
              <p:nvPr>
                <p:ph idx="1"/>
              </p:nvPr>
            </p:nvSpPr>
            <p:spPr>
              <a:xfrm>
                <a:off x="384176" y="1554150"/>
                <a:ext cx="4164675" cy="4875530"/>
              </a:xfrm>
            </p:spPr>
            <p:txBody>
              <a:bodyPr/>
              <a:lstStyle/>
              <a:p>
                <a:pPr marL="355600" indent="-355600">
                  <a:spcBef>
                    <a:spcPts val="1800"/>
                  </a:spcBef>
                  <a:spcAft>
                    <a:spcPts val="0"/>
                  </a:spcAft>
                  <a:buClr>
                    <a:srgbClr val="C00000"/>
                  </a:buClr>
                  <a:buSzPct val="120000"/>
                </a:pPr>
                <a:r>
                  <a:rPr lang="en-GB" sz="2400" dirty="0"/>
                  <a:t>In a hypothetical industry of three plants, each of which has different employment levels, the values of spatial concentration are:</a:t>
                </a:r>
              </a:p>
              <a:p>
                <a:pPr marL="722313" lvl="1" indent="-361950">
                  <a:spcBef>
                    <a:spcPts val="1800"/>
                  </a:spcBef>
                  <a:spcAft>
                    <a:spcPts val="0"/>
                  </a:spcAft>
                  <a:buClr>
                    <a:srgbClr val="C00000"/>
                  </a:buClr>
                  <a:buFont typeface="Wingdings" panose="05000000000000000000" pitchFamily="2" charset="2"/>
                  <a:buChar char="§"/>
                </a:pP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𝐷</m:t>
                        </m:r>
                      </m:e>
                      <m:sub>
                        <m:r>
                          <a:rPr lang="en-GB" sz="2400" i="1">
                            <a:latin typeface="Cambria Math" panose="02040503050406030204" pitchFamily="18" charset="0"/>
                          </a:rPr>
                          <m:t>1</m:t>
                        </m:r>
                      </m:sub>
                    </m:sSub>
                    <m:r>
                      <a:rPr lang="en-GB" sz="2400" i="1">
                        <a:latin typeface="Cambria Math" panose="02040503050406030204" pitchFamily="18" charset="0"/>
                      </a:rPr>
                      <m:t>=0.0</m:t>
                    </m:r>
                    <m:r>
                      <a:rPr lang="en-GB" sz="2400" b="0" i="1" smtClean="0">
                        <a:latin typeface="Cambria Math" panose="02040503050406030204" pitchFamily="18" charset="0"/>
                      </a:rPr>
                      <m:t>4</m:t>
                    </m:r>
                  </m:oMath>
                </a14:m>
                <a:r>
                  <a:rPr lang="en-GB" sz="2400" dirty="0"/>
                  <a:t>7</a:t>
                </a:r>
              </a:p>
              <a:p>
                <a:pPr marL="722313" lvl="1" indent="-361950">
                  <a:spcBef>
                    <a:spcPts val="1800"/>
                  </a:spcBef>
                  <a:spcAft>
                    <a:spcPts val="0"/>
                  </a:spcAft>
                  <a:buClr>
                    <a:srgbClr val="C00000"/>
                  </a:buClr>
                  <a:buFont typeface="Wingdings" panose="05000000000000000000" pitchFamily="2" charset="2"/>
                  <a:buChar char="§"/>
                </a:pP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𝐷</m:t>
                        </m:r>
                      </m:e>
                      <m:sub>
                        <m:r>
                          <a:rPr lang="en-GB" sz="2400" i="1">
                            <a:latin typeface="Cambria Math" panose="02040503050406030204" pitchFamily="18" charset="0"/>
                          </a:rPr>
                          <m:t>2</m:t>
                        </m:r>
                      </m:sub>
                    </m:sSub>
                    <m:r>
                      <a:rPr lang="en-GB" sz="2400" i="1">
                        <a:latin typeface="Cambria Math" panose="02040503050406030204" pitchFamily="18" charset="0"/>
                      </a:rPr>
                      <m:t>=0.</m:t>
                    </m:r>
                    <m:r>
                      <a:rPr lang="en-GB" sz="2400" b="0" i="1" smtClean="0">
                        <a:latin typeface="Cambria Math" panose="02040503050406030204" pitchFamily="18" charset="0"/>
                      </a:rPr>
                      <m:t>0</m:t>
                    </m:r>
                    <m:r>
                      <a:rPr lang="en-GB" sz="2400" i="1">
                        <a:latin typeface="Cambria Math" panose="02040503050406030204" pitchFamily="18" charset="0"/>
                      </a:rPr>
                      <m:t>9</m:t>
                    </m:r>
                    <m:r>
                      <a:rPr lang="en-GB" sz="2400" b="0" i="1" smtClean="0">
                        <a:latin typeface="Cambria Math" panose="02040503050406030204" pitchFamily="18" charset="0"/>
                      </a:rPr>
                      <m:t>7</m:t>
                    </m:r>
                  </m:oMath>
                </a14:m>
                <a:endParaRPr lang="en-GB" sz="2400" dirty="0"/>
              </a:p>
              <a:p>
                <a:pPr marL="722313" lvl="1" indent="-361950">
                  <a:spcBef>
                    <a:spcPts val="1800"/>
                  </a:spcBef>
                  <a:spcAft>
                    <a:spcPts val="0"/>
                  </a:spcAft>
                  <a:buClr>
                    <a:srgbClr val="C00000"/>
                  </a:buClr>
                  <a:buFont typeface="Wingdings" panose="05000000000000000000" pitchFamily="2" charset="2"/>
                  <a:buChar char="§"/>
                </a:pP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𝐷</m:t>
                        </m:r>
                      </m:e>
                      <m:sub>
                        <m:r>
                          <a:rPr lang="en-GB" sz="2400" i="1">
                            <a:latin typeface="Cambria Math" panose="02040503050406030204" pitchFamily="18" charset="0"/>
                          </a:rPr>
                          <m:t>3</m:t>
                        </m:r>
                      </m:sub>
                    </m:sSub>
                    <m:r>
                      <a:rPr lang="en-GB" sz="2400" i="1">
                        <a:latin typeface="Cambria Math" panose="02040503050406030204" pitchFamily="18" charset="0"/>
                      </a:rPr>
                      <m:t>=0.</m:t>
                    </m:r>
                    <m:r>
                      <a:rPr lang="en-GB" sz="2400" b="0" i="1" smtClean="0">
                        <a:latin typeface="Cambria Math" panose="02040503050406030204" pitchFamily="18" charset="0"/>
                      </a:rPr>
                      <m:t>065</m:t>
                    </m:r>
                  </m:oMath>
                </a14:m>
                <a:endParaRPr lang="en-GB" sz="2400" dirty="0"/>
              </a:p>
            </p:txBody>
          </p:sp>
        </mc:Choice>
        <mc:Fallback xmlns="">
          <p:sp>
            <p:nvSpPr>
              <p:cNvPr id="30" name="Content Placeholder 2"/>
              <p:cNvSpPr>
                <a:spLocks noGrp="1" noRot="1" noChangeAspect="1" noMove="1" noResize="1" noEditPoints="1" noAdjustHandles="1" noChangeArrowheads="1" noChangeShapeType="1" noTextEdit="1"/>
              </p:cNvSpPr>
              <p:nvPr>
                <p:ph idx="1"/>
              </p:nvPr>
            </p:nvSpPr>
            <p:spPr>
              <a:xfrm>
                <a:off x="384176" y="1554150"/>
                <a:ext cx="4164675" cy="4875530"/>
              </a:xfrm>
              <a:blipFill>
                <a:blip r:embed="rId2"/>
                <a:stretch>
                  <a:fillRect l="-4978" t="-2750" r="-4246"/>
                </a:stretch>
              </a:blipFill>
            </p:spPr>
            <p:txBody>
              <a:bodyPr/>
              <a:lstStyle/>
              <a:p>
                <a:r>
                  <a:rPr lang="en-GB">
                    <a:noFill/>
                  </a:rPr>
                  <a:t> </a:t>
                </a:r>
              </a:p>
            </p:txBody>
          </p:sp>
        </mc:Fallback>
      </mc:AlternateContent>
      <p:sp>
        <p:nvSpPr>
          <p:cNvPr id="31" name="Title 1">
            <a:extLst>
              <a:ext uri="{FF2B5EF4-FFF2-40B4-BE49-F238E27FC236}">
                <a16:creationId xmlns:a16="http://schemas.microsoft.com/office/drawing/2014/main" id="{15571E8F-51C3-4694-B551-CDC111D63A39}"/>
              </a:ext>
            </a:extLst>
          </p:cNvPr>
          <p:cNvSpPr>
            <a:spLocks noGrp="1"/>
          </p:cNvSpPr>
          <p:nvPr>
            <p:ph type="title"/>
          </p:nvPr>
        </p:nvSpPr>
        <p:spPr>
          <a:xfrm>
            <a:off x="384175" y="119157"/>
            <a:ext cx="8375650" cy="423862"/>
          </a:xfrm>
        </p:spPr>
        <p:txBody>
          <a:bodyPr/>
          <a:lstStyle/>
          <a:p>
            <a:r>
              <a:rPr lang="en-GB" sz="3000" dirty="0"/>
              <a:t>Constructing a Distance Index</a:t>
            </a:r>
            <a:br>
              <a:rPr lang="en-GB" sz="3000" dirty="0"/>
            </a:br>
            <a:r>
              <a:rPr lang="en-GB" sz="3000" dirty="0"/>
              <a:t>to operationalise Spatial Proximity (2)</a:t>
            </a:r>
          </a:p>
        </p:txBody>
      </p:sp>
    </p:spTree>
    <p:extLst>
      <p:ext uri="{BB962C8B-B14F-4D97-AF65-F5344CB8AC3E}">
        <p14:creationId xmlns:p14="http://schemas.microsoft.com/office/powerpoint/2010/main" val="305072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533E6-174E-44E3-A977-6CB46F01B37E}"/>
              </a:ext>
            </a:extLst>
          </p:cNvPr>
          <p:cNvSpPr>
            <a:spLocks noGrp="1"/>
          </p:cNvSpPr>
          <p:nvPr>
            <p:ph type="title"/>
          </p:nvPr>
        </p:nvSpPr>
        <p:spPr/>
        <p:txBody>
          <a:bodyPr/>
          <a:lstStyle/>
          <a:p>
            <a:r>
              <a:rPr lang="nl-NL" dirty="0" err="1"/>
              <a:t>Constructing</a:t>
            </a:r>
            <a:r>
              <a:rPr lang="nl-NL" dirty="0"/>
              <a:t> </a:t>
            </a:r>
            <a:r>
              <a:rPr lang="nl-NL" dirty="0" err="1"/>
              <a:t>an</a:t>
            </a:r>
            <a:r>
              <a:rPr lang="nl-NL" dirty="0"/>
              <a:t> </a:t>
            </a:r>
            <a:r>
              <a:rPr lang="nl-NL" dirty="0" err="1"/>
              <a:t>Absorptive</a:t>
            </a:r>
            <a:r>
              <a:rPr lang="nl-NL" dirty="0"/>
              <a:t> </a:t>
            </a:r>
            <a:r>
              <a:rPr lang="nl-NL" dirty="0" err="1"/>
              <a:t>Capacity</a:t>
            </a:r>
            <a:r>
              <a:rPr lang="nl-NL" dirty="0"/>
              <a:t> index (1)</a:t>
            </a:r>
          </a:p>
        </p:txBody>
      </p:sp>
      <p:pic>
        <p:nvPicPr>
          <p:cNvPr id="5" name="Picture 4">
            <a:extLst>
              <a:ext uri="{FF2B5EF4-FFF2-40B4-BE49-F238E27FC236}">
                <a16:creationId xmlns:a16="http://schemas.microsoft.com/office/drawing/2014/main" id="{B63DA6F7-9A9C-4778-AEF5-7E3E23C60EBA}"/>
              </a:ext>
            </a:extLst>
          </p:cNvPr>
          <p:cNvPicPr>
            <a:picLocks noChangeAspect="1"/>
          </p:cNvPicPr>
          <p:nvPr/>
        </p:nvPicPr>
        <p:blipFill rotWithShape="1">
          <a:blip r:embed="rId2"/>
          <a:srcRect b="76517"/>
          <a:stretch/>
        </p:blipFill>
        <p:spPr>
          <a:xfrm>
            <a:off x="837318" y="2318264"/>
            <a:ext cx="7469363" cy="2148447"/>
          </a:xfrm>
          <a:prstGeom prst="rect">
            <a:avLst/>
          </a:prstGeom>
        </p:spPr>
      </p:pic>
      <p:sp>
        <p:nvSpPr>
          <p:cNvPr id="7" name="TextBox 6">
            <a:extLst>
              <a:ext uri="{FF2B5EF4-FFF2-40B4-BE49-F238E27FC236}">
                <a16:creationId xmlns:a16="http://schemas.microsoft.com/office/drawing/2014/main" id="{418BB69B-A6FC-4BFC-A61F-6BE5E0ECA8DA}"/>
              </a:ext>
            </a:extLst>
          </p:cNvPr>
          <p:cNvSpPr txBox="1"/>
          <p:nvPr/>
        </p:nvSpPr>
        <p:spPr>
          <a:xfrm>
            <a:off x="384175" y="6521596"/>
            <a:ext cx="8375650" cy="307777"/>
          </a:xfrm>
          <a:prstGeom prst="rect">
            <a:avLst/>
          </a:prstGeom>
          <a:noFill/>
        </p:spPr>
        <p:txBody>
          <a:bodyPr wrap="square" rtlCol="0">
            <a:spAutoFit/>
          </a:bodyPr>
          <a:lstStyle/>
          <a:p>
            <a:r>
              <a:rPr lang="en-GB" sz="1400" dirty="0"/>
              <a:t>Harris &amp; Yan (2018), p. 734, Table 2 (https://doi.org/10.1111/joes.12296)</a:t>
            </a:r>
          </a:p>
        </p:txBody>
      </p:sp>
    </p:spTree>
    <p:extLst>
      <p:ext uri="{BB962C8B-B14F-4D97-AF65-F5344CB8AC3E}">
        <p14:creationId xmlns:p14="http://schemas.microsoft.com/office/powerpoint/2010/main" val="295646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DCF97A-E546-4555-8490-B1C31AEC5C8A}"/>
              </a:ext>
            </a:extLst>
          </p:cNvPr>
          <p:cNvGrpSpPr/>
          <p:nvPr/>
        </p:nvGrpSpPr>
        <p:grpSpPr>
          <a:xfrm>
            <a:off x="1998921" y="1311540"/>
            <a:ext cx="5113545" cy="5291279"/>
            <a:chOff x="1907484" y="1347896"/>
            <a:chExt cx="5598715" cy="5896368"/>
          </a:xfrm>
        </p:grpSpPr>
        <p:pic>
          <p:nvPicPr>
            <p:cNvPr id="5" name="Picture 4">
              <a:extLst>
                <a:ext uri="{FF2B5EF4-FFF2-40B4-BE49-F238E27FC236}">
                  <a16:creationId xmlns:a16="http://schemas.microsoft.com/office/drawing/2014/main" id="{B63DA6F7-9A9C-4778-AEF5-7E3E23C60EBA}"/>
                </a:ext>
              </a:extLst>
            </p:cNvPr>
            <p:cNvPicPr>
              <a:picLocks noChangeAspect="1"/>
            </p:cNvPicPr>
            <p:nvPr/>
          </p:nvPicPr>
          <p:blipFill rotWithShape="1">
            <a:blip r:embed="rId2"/>
            <a:srcRect t="23603"/>
            <a:stretch/>
          </p:blipFill>
          <p:spPr>
            <a:xfrm>
              <a:off x="1915726" y="2012897"/>
              <a:ext cx="5590473" cy="5231367"/>
            </a:xfrm>
            <a:prstGeom prst="rect">
              <a:avLst/>
            </a:prstGeom>
          </p:spPr>
        </p:pic>
        <p:pic>
          <p:nvPicPr>
            <p:cNvPr id="6" name="Picture 5">
              <a:extLst>
                <a:ext uri="{FF2B5EF4-FFF2-40B4-BE49-F238E27FC236}">
                  <a16:creationId xmlns:a16="http://schemas.microsoft.com/office/drawing/2014/main" id="{12D6949F-8EA1-4C70-BF43-80D254D22C47}"/>
                </a:ext>
              </a:extLst>
            </p:cNvPr>
            <p:cNvPicPr>
              <a:picLocks noChangeAspect="1"/>
            </p:cNvPicPr>
            <p:nvPr/>
          </p:nvPicPr>
          <p:blipFill rotWithShape="1">
            <a:blip r:embed="rId2"/>
            <a:srcRect b="90653"/>
            <a:stretch/>
          </p:blipFill>
          <p:spPr>
            <a:xfrm>
              <a:off x="1907484" y="1347896"/>
              <a:ext cx="5590464" cy="640067"/>
            </a:xfrm>
            <a:prstGeom prst="rect">
              <a:avLst/>
            </a:prstGeom>
          </p:spPr>
        </p:pic>
      </p:grpSp>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398463"/>
            <a:ext cx="8375650" cy="423862"/>
          </a:xfrm>
        </p:spPr>
        <p:txBody>
          <a:bodyPr/>
          <a:lstStyle/>
          <a:p>
            <a:r>
              <a:rPr lang="nl-NL" dirty="0" err="1"/>
              <a:t>Constructing</a:t>
            </a:r>
            <a:r>
              <a:rPr lang="nl-NL" dirty="0"/>
              <a:t> </a:t>
            </a:r>
            <a:r>
              <a:rPr lang="nl-NL" dirty="0" err="1"/>
              <a:t>an</a:t>
            </a:r>
            <a:r>
              <a:rPr lang="nl-NL" dirty="0"/>
              <a:t> </a:t>
            </a:r>
            <a:r>
              <a:rPr lang="nl-NL" dirty="0" err="1"/>
              <a:t>Absorptive</a:t>
            </a:r>
            <a:r>
              <a:rPr lang="nl-NL" dirty="0"/>
              <a:t> </a:t>
            </a:r>
            <a:r>
              <a:rPr lang="nl-NL" dirty="0" err="1"/>
              <a:t>Capacity</a:t>
            </a:r>
            <a:r>
              <a:rPr lang="nl-NL" dirty="0"/>
              <a:t> index (2)</a:t>
            </a:r>
          </a:p>
        </p:txBody>
      </p:sp>
      <p:sp>
        <p:nvSpPr>
          <p:cNvPr id="8" name="TextBox 7">
            <a:extLst>
              <a:ext uri="{FF2B5EF4-FFF2-40B4-BE49-F238E27FC236}">
                <a16:creationId xmlns:a16="http://schemas.microsoft.com/office/drawing/2014/main" id="{5FF3C0A9-07A6-4D7B-AADB-D9828DBA6B6E}"/>
              </a:ext>
            </a:extLst>
          </p:cNvPr>
          <p:cNvSpPr txBox="1"/>
          <p:nvPr/>
        </p:nvSpPr>
        <p:spPr>
          <a:xfrm>
            <a:off x="384175" y="6521596"/>
            <a:ext cx="8375650" cy="307777"/>
          </a:xfrm>
          <a:prstGeom prst="rect">
            <a:avLst/>
          </a:prstGeom>
          <a:noFill/>
        </p:spPr>
        <p:txBody>
          <a:bodyPr wrap="square" rtlCol="0">
            <a:spAutoFit/>
          </a:bodyPr>
          <a:lstStyle/>
          <a:p>
            <a:r>
              <a:rPr lang="en-GB" sz="1400" dirty="0"/>
              <a:t>Harris &amp; Yan (2018), p. 734, Table 2 (https://doi.org/10.1111/joes.12296)</a:t>
            </a:r>
          </a:p>
        </p:txBody>
      </p:sp>
    </p:spTree>
    <p:extLst>
      <p:ext uri="{BB962C8B-B14F-4D97-AF65-F5344CB8AC3E}">
        <p14:creationId xmlns:p14="http://schemas.microsoft.com/office/powerpoint/2010/main" val="231230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533E6-174E-44E3-A977-6CB46F01B37E}"/>
              </a:ext>
            </a:extLst>
          </p:cNvPr>
          <p:cNvSpPr>
            <a:spLocks noGrp="1"/>
          </p:cNvSpPr>
          <p:nvPr>
            <p:ph type="title"/>
          </p:nvPr>
        </p:nvSpPr>
        <p:spPr/>
        <p:txBody>
          <a:bodyPr/>
          <a:lstStyle/>
          <a:p>
            <a:r>
              <a:rPr lang="nl-NL" dirty="0" err="1"/>
              <a:t>Constructing</a:t>
            </a:r>
            <a:r>
              <a:rPr lang="nl-NL" dirty="0"/>
              <a:t> </a:t>
            </a:r>
            <a:r>
              <a:rPr lang="nl-NL" dirty="0" err="1"/>
              <a:t>an</a:t>
            </a:r>
            <a:r>
              <a:rPr lang="nl-NL" dirty="0"/>
              <a:t> </a:t>
            </a:r>
            <a:r>
              <a:rPr lang="nl-NL" dirty="0" err="1"/>
              <a:t>Absorptive</a:t>
            </a:r>
            <a:r>
              <a:rPr lang="nl-NL" dirty="0"/>
              <a:t> </a:t>
            </a:r>
            <a:r>
              <a:rPr lang="nl-NL" dirty="0" err="1"/>
              <a:t>Capacity</a:t>
            </a:r>
            <a:r>
              <a:rPr lang="nl-NL" dirty="0"/>
              <a:t> index (3)</a:t>
            </a:r>
          </a:p>
        </p:txBody>
      </p:sp>
      <p:sp>
        <p:nvSpPr>
          <p:cNvPr id="5" name="Rectangle 5">
            <a:extLst>
              <a:ext uri="{FF2B5EF4-FFF2-40B4-BE49-F238E27FC236}">
                <a16:creationId xmlns:a16="http://schemas.microsoft.com/office/drawing/2014/main" id="{B70A08B9-9F83-4579-B0A0-4084C4D19B3F}"/>
              </a:ext>
            </a:extLst>
          </p:cNvPr>
          <p:cNvSpPr txBox="1">
            <a:spLocks noChangeArrowheads="1"/>
          </p:cNvSpPr>
          <p:nvPr/>
        </p:nvSpPr>
        <p:spPr>
          <a:xfrm>
            <a:off x="384175" y="1545403"/>
            <a:ext cx="8461442" cy="4855397"/>
          </a:xfrm>
          <a:prstGeom prst="rect">
            <a:avLst/>
          </a:prstGeom>
        </p:spPr>
        <p:txBody>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355600" indent="-355600" eaLnBrk="1" hangingPunct="1">
              <a:spcBef>
                <a:spcPts val="1800"/>
              </a:spcBef>
              <a:spcAft>
                <a:spcPts val="0"/>
              </a:spcAft>
              <a:buClr>
                <a:srgbClr val="C00000"/>
              </a:buClr>
              <a:buSzPct val="120000"/>
            </a:pPr>
            <a:r>
              <a:rPr lang="en-US" altLang="en-US" sz="2200" kern="0" dirty="0"/>
              <a:t>Covers two dimensions:</a:t>
            </a:r>
          </a:p>
          <a:p>
            <a:pPr marL="715963" lvl="1" indent="-354013" eaLnBrk="1" hangingPunct="1">
              <a:spcBef>
                <a:spcPts val="1800"/>
              </a:spcBef>
              <a:spcAft>
                <a:spcPts val="0"/>
              </a:spcAft>
              <a:buClr>
                <a:srgbClr val="C00000"/>
              </a:buClr>
              <a:buSzPct val="110000"/>
              <a:buFont typeface="Wingdings" panose="05000000000000000000" pitchFamily="2" charset="2"/>
              <a:buChar char="§"/>
            </a:pPr>
            <a:r>
              <a:rPr lang="en-US" altLang="en-US" kern="0" dirty="0"/>
              <a:t>Internal capacity to navigate and process external knowledge.</a:t>
            </a:r>
          </a:p>
          <a:p>
            <a:pPr marL="715963" lvl="1" indent="-354013" eaLnBrk="1" hangingPunct="1">
              <a:spcBef>
                <a:spcPts val="1800"/>
              </a:spcBef>
              <a:spcAft>
                <a:spcPts val="0"/>
              </a:spcAft>
              <a:buClr>
                <a:srgbClr val="C00000"/>
              </a:buClr>
              <a:buSzPct val="110000"/>
              <a:buFont typeface="Wingdings" panose="05000000000000000000" pitchFamily="2" charset="2"/>
              <a:buChar char="§"/>
            </a:pPr>
            <a:r>
              <a:rPr lang="en-US" altLang="en-US" kern="0" dirty="0"/>
              <a:t>Existence of external links to sources of knowledge.</a:t>
            </a:r>
          </a:p>
          <a:p>
            <a:pPr marL="361950" indent="-361950" eaLnBrk="1" hangingPunct="1">
              <a:spcBef>
                <a:spcPts val="1800"/>
              </a:spcBef>
              <a:spcAft>
                <a:spcPts val="0"/>
              </a:spcAft>
              <a:buClr>
                <a:srgbClr val="C00000"/>
              </a:buClr>
              <a:buSzPct val="120000"/>
            </a:pPr>
            <a:endParaRPr lang="en-US" altLang="en-US" sz="2200" kern="0" dirty="0"/>
          </a:p>
          <a:p>
            <a:pPr marL="361950" indent="-361950" eaLnBrk="1" hangingPunct="1">
              <a:spcBef>
                <a:spcPts val="1800"/>
              </a:spcBef>
              <a:spcAft>
                <a:spcPts val="0"/>
              </a:spcAft>
              <a:buClr>
                <a:srgbClr val="C00000"/>
              </a:buClr>
              <a:buSzPct val="120000"/>
            </a:pPr>
            <a:r>
              <a:rPr lang="en-US" altLang="en-US" sz="2200" kern="0" dirty="0"/>
              <a:t>May serve as proxy for cognitive, organizational, social and institutional proximities (Boschma, 2005).</a:t>
            </a:r>
          </a:p>
          <a:p>
            <a:pPr marL="361950" indent="-361950" eaLnBrk="1" hangingPunct="1">
              <a:spcBef>
                <a:spcPts val="1800"/>
              </a:spcBef>
              <a:spcAft>
                <a:spcPts val="0"/>
              </a:spcAft>
              <a:buClr>
                <a:srgbClr val="C00000"/>
              </a:buClr>
              <a:buSzPct val="120000"/>
            </a:pPr>
            <a:endParaRPr lang="en-US" altLang="en-US" sz="2200" kern="0" dirty="0"/>
          </a:p>
          <a:p>
            <a:pPr marL="361950" indent="-361950" eaLnBrk="1" hangingPunct="1">
              <a:spcBef>
                <a:spcPts val="1800"/>
              </a:spcBef>
              <a:spcAft>
                <a:spcPts val="0"/>
              </a:spcAft>
              <a:buClr>
                <a:srgbClr val="C00000"/>
              </a:buClr>
              <a:buSzPct val="120000"/>
            </a:pPr>
            <a:r>
              <a:rPr lang="en-US" altLang="en-US" sz="2200" kern="0" dirty="0"/>
              <a:t>Also look at plants nearby in ‘related industries’? (i.e. bring in combination of spatial and cognitive proximity more explicitly)?</a:t>
            </a:r>
          </a:p>
        </p:txBody>
      </p:sp>
    </p:spTree>
    <p:extLst>
      <p:ext uri="{BB962C8B-B14F-4D97-AF65-F5344CB8AC3E}">
        <p14:creationId xmlns:p14="http://schemas.microsoft.com/office/powerpoint/2010/main" val="34676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533E6-174E-44E3-A977-6CB46F01B37E}"/>
              </a:ext>
            </a:extLst>
          </p:cNvPr>
          <p:cNvSpPr>
            <a:spLocks noGrp="1"/>
          </p:cNvSpPr>
          <p:nvPr>
            <p:ph type="title"/>
          </p:nvPr>
        </p:nvSpPr>
        <p:spPr/>
        <p:txBody>
          <a:bodyPr/>
          <a:lstStyle/>
          <a:p>
            <a:r>
              <a:rPr lang="nl-NL" dirty="0"/>
              <a:t>‘</a:t>
            </a:r>
            <a:r>
              <a:rPr lang="nl-NL" dirty="0" err="1"/>
              <a:t>Heterogeneous</a:t>
            </a:r>
            <a:r>
              <a:rPr lang="nl-NL" dirty="0"/>
              <a:t> </a:t>
            </a:r>
            <a:r>
              <a:rPr lang="nl-NL" dirty="0" err="1"/>
              <a:t>agglomeration</a:t>
            </a:r>
            <a:r>
              <a:rPr lang="nl-NL" dirty="0"/>
              <a:t>’?</a:t>
            </a:r>
          </a:p>
        </p:txBody>
      </p:sp>
      <p:sp>
        <p:nvSpPr>
          <p:cNvPr id="5" name="Rectangle 5">
            <a:extLst>
              <a:ext uri="{FF2B5EF4-FFF2-40B4-BE49-F238E27FC236}">
                <a16:creationId xmlns:a16="http://schemas.microsoft.com/office/drawing/2014/main" id="{BB43CD9E-35D7-4BB2-99FF-A37E4E62EAD1}"/>
              </a:ext>
            </a:extLst>
          </p:cNvPr>
          <p:cNvSpPr txBox="1">
            <a:spLocks noChangeArrowheads="1"/>
          </p:cNvSpPr>
          <p:nvPr/>
        </p:nvSpPr>
        <p:spPr>
          <a:xfrm>
            <a:off x="384175" y="1545403"/>
            <a:ext cx="8461442" cy="4855397"/>
          </a:xfrm>
          <a:prstGeom prst="rect">
            <a:avLst/>
          </a:prstGeom>
        </p:spPr>
        <p:txBody>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355600" indent="-355600" eaLnBrk="1" hangingPunct="1">
              <a:spcBef>
                <a:spcPts val="1800"/>
              </a:spcBef>
              <a:spcAft>
                <a:spcPts val="0"/>
              </a:spcAft>
              <a:buClr>
                <a:srgbClr val="C00000"/>
              </a:buClr>
              <a:buSzPct val="120000"/>
            </a:pPr>
            <a:r>
              <a:rPr lang="en-US" altLang="en-US" sz="2400" kern="0" dirty="0"/>
              <a:t>Differences in importance of spatial proximity (and other proximities) between types of industries or between different stages of the industry? (e.g. </a:t>
            </a:r>
            <a:r>
              <a:rPr lang="en-US" altLang="en-US" sz="2400" kern="0" dirty="0" err="1"/>
              <a:t>Faggio</a:t>
            </a:r>
            <a:r>
              <a:rPr lang="en-US" altLang="en-US" sz="2400" kern="0" dirty="0"/>
              <a:t> et al., 2017; Nakamura, 1985)</a:t>
            </a:r>
          </a:p>
          <a:p>
            <a:pPr marL="355600" indent="-355600" eaLnBrk="1" hangingPunct="1">
              <a:spcBef>
                <a:spcPts val="1800"/>
              </a:spcBef>
              <a:spcAft>
                <a:spcPts val="0"/>
              </a:spcAft>
              <a:buClr>
                <a:srgbClr val="C00000"/>
              </a:buClr>
              <a:buSzPct val="120000"/>
            </a:pPr>
            <a:r>
              <a:rPr lang="en-US" altLang="en-US" sz="2400" kern="0" dirty="0"/>
              <a:t>Spatial proximity to other plants in same industry, more important in industries </a:t>
            </a:r>
            <a:r>
              <a:rPr lang="en-US" altLang="en-US" sz="2400" kern="0" dirty="0" err="1"/>
              <a:t>characterised</a:t>
            </a:r>
            <a:r>
              <a:rPr lang="en-US" altLang="en-US" sz="2400" kern="0" dirty="0"/>
              <a:t> by mostly synthetic knowledge base? (e.g. aerospace, automotive) (e.g. Asheim et al., 2011) </a:t>
            </a:r>
          </a:p>
          <a:p>
            <a:pPr marL="355600" indent="-355600" eaLnBrk="1" hangingPunct="1">
              <a:spcBef>
                <a:spcPts val="1800"/>
              </a:spcBef>
              <a:spcAft>
                <a:spcPts val="0"/>
              </a:spcAft>
              <a:buClr>
                <a:srgbClr val="C00000"/>
              </a:buClr>
              <a:buSzPct val="120000"/>
            </a:pPr>
            <a:endParaRPr lang="en-US" altLang="en-US" sz="2400" kern="0" dirty="0"/>
          </a:p>
        </p:txBody>
      </p:sp>
    </p:spTree>
    <p:extLst>
      <p:ext uri="{BB962C8B-B14F-4D97-AF65-F5344CB8AC3E}">
        <p14:creationId xmlns:p14="http://schemas.microsoft.com/office/powerpoint/2010/main" val="262018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176037"/>
            <a:ext cx="8375650" cy="423862"/>
          </a:xfrm>
        </p:spPr>
        <p:txBody>
          <a:bodyPr/>
          <a:lstStyle/>
          <a:p>
            <a:r>
              <a:rPr lang="nl-NL" dirty="0"/>
              <a:t>Full </a:t>
            </a:r>
            <a:r>
              <a:rPr lang="nl-NL" dirty="0" err="1"/>
              <a:t>results</a:t>
            </a:r>
            <a:r>
              <a:rPr lang="nl-NL" dirty="0"/>
              <a:t> </a:t>
            </a:r>
            <a:r>
              <a:rPr lang="nl-NL" dirty="0" err="1"/>
              <a:t>for</a:t>
            </a:r>
            <a:r>
              <a:rPr lang="nl-NL" dirty="0"/>
              <a:t> </a:t>
            </a:r>
            <a:r>
              <a:rPr lang="nl-NL" dirty="0" err="1"/>
              <a:t>all</a:t>
            </a:r>
            <a:r>
              <a:rPr lang="nl-NL" dirty="0"/>
              <a:t> Advanced Manufacturing sectors</a:t>
            </a:r>
            <a:br>
              <a:rPr lang="nl-NL" dirty="0"/>
            </a:br>
            <a:r>
              <a:rPr lang="en-GB" sz="1400" dirty="0"/>
              <a:t>(Weighted) marginal effects of changes in variables on probability that RU undertook R&amp;D/Innovated, 2004-2016 (based on random effects </a:t>
            </a:r>
            <a:r>
              <a:rPr lang="en-GB" sz="1400" dirty="0" err="1"/>
              <a:t>probit</a:t>
            </a:r>
            <a:r>
              <a:rPr lang="en-GB" sz="1400" dirty="0"/>
              <a:t> model)</a:t>
            </a:r>
            <a:br>
              <a:rPr lang="nl-NL" sz="1400" dirty="0"/>
            </a:br>
            <a:endParaRPr lang="nl-NL" sz="1400" dirty="0"/>
          </a:p>
        </p:txBody>
      </p:sp>
      <p:graphicFrame>
        <p:nvGraphicFramePr>
          <p:cNvPr id="4" name="Table 3">
            <a:extLst>
              <a:ext uri="{FF2B5EF4-FFF2-40B4-BE49-F238E27FC236}">
                <a16:creationId xmlns:a16="http://schemas.microsoft.com/office/drawing/2014/main" id="{B44FA83D-960B-40E1-9437-254FFB2A4CB3}"/>
              </a:ext>
            </a:extLst>
          </p:cNvPr>
          <p:cNvGraphicFramePr>
            <a:graphicFrameLocks noGrp="1"/>
          </p:cNvGraphicFramePr>
          <p:nvPr>
            <p:extLst>
              <p:ext uri="{D42A27DB-BD31-4B8C-83A1-F6EECF244321}">
                <p14:modId xmlns:p14="http://schemas.microsoft.com/office/powerpoint/2010/main" val="557802100"/>
              </p:ext>
            </p:extLst>
          </p:nvPr>
        </p:nvGraphicFramePr>
        <p:xfrm>
          <a:off x="261865" y="1376044"/>
          <a:ext cx="4326612" cy="4374120"/>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a:txBody>
                    <a:bodyPr/>
                    <a:lstStyle/>
                    <a:p>
                      <a:pPr>
                        <a:lnSpc>
                          <a:spcPct val="115000"/>
                        </a:lnSpc>
                      </a:pPr>
                      <a:endParaRPr lang="nl-NL" sz="9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9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900" b="1" dirty="0" err="1">
                          <a:effectLst/>
                          <a:latin typeface="+mn-lt"/>
                          <a:ea typeface="Calibri" panose="020F0502020204030204" pitchFamily="34" charset="0"/>
                          <a:cs typeface="Times New Roman" panose="02020603050405020304" pitchFamily="18" charset="0"/>
                        </a:rPr>
                        <a:t>Innovation</a:t>
                      </a: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N </a:t>
                      </a:r>
                      <a:r>
                        <a:rPr lang="en-GB" sz="9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4,962</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4,962</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2,823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2,823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157189">
                <a:tc>
                  <a:txBody>
                    <a:bodyPr/>
                    <a:lstStyle/>
                    <a:p>
                      <a:pPr>
                        <a:lnSpc>
                          <a:spcPct val="100000"/>
                        </a:lnSpc>
                        <a:spcAft>
                          <a:spcPts val="0"/>
                        </a:spcAft>
                      </a:pPr>
                      <a:endParaRPr lang="nl-NL" sz="900" dirty="0">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0"/>
                        </a:spcAft>
                      </a:pPr>
                      <a:endParaRPr lang="nl-NL" sz="900" dirty="0">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0"/>
                        </a:spcAft>
                      </a:pPr>
                      <a:endParaRPr lang="nl-NL" sz="900">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0"/>
                        </a:spcAft>
                      </a:pPr>
                      <a:endParaRPr lang="nl-NL" sz="900">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15000"/>
                        </a:lnSpc>
                        <a:spcAft>
                          <a:spcPts val="0"/>
                        </a:spcAft>
                      </a:pPr>
                      <a:endParaRPr lang="nl-NL" sz="900" dirty="0">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157189">
                <a:tc>
                  <a:txBody>
                    <a:bodyPr/>
                    <a:lstStyle/>
                    <a:p>
                      <a:pP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err="1">
                          <a:solidFill>
                            <a:schemeClr val="tx1"/>
                          </a:solidFill>
                          <a:effectLst/>
                          <a:latin typeface="+mn-lt"/>
                          <a:ea typeface="Times New Roman" panose="02020603050405020304" pitchFamily="18" charset="0"/>
                          <a:cs typeface="Times New Roman" panose="02020603050405020304" pitchFamily="18" charset="0"/>
                        </a:rPr>
                        <a:t>dy</a:t>
                      </a:r>
                      <a:r>
                        <a:rPr lang="en-GB" sz="900" b="1" dirty="0">
                          <a:solidFill>
                            <a:schemeClr val="tx1"/>
                          </a:solidFill>
                          <a:effectLst/>
                          <a:latin typeface="+mn-lt"/>
                          <a:ea typeface="Times New Roman" panose="02020603050405020304" pitchFamily="18" charset="0"/>
                          <a:cs typeface="Times New Roman" panose="02020603050405020304" pitchFamily="18" charset="0"/>
                        </a:rPr>
                        <a:t>/dx</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err="1">
                          <a:solidFill>
                            <a:schemeClr val="tx1"/>
                          </a:solidFill>
                          <a:effectLst/>
                          <a:latin typeface="+mn-lt"/>
                          <a:ea typeface="Times New Roman" panose="02020603050405020304" pitchFamily="18" charset="0"/>
                          <a:cs typeface="Times New Roman" panose="02020603050405020304" pitchFamily="18" charset="0"/>
                        </a:rPr>
                        <a:t>dy</a:t>
                      </a:r>
                      <a:r>
                        <a:rPr lang="en-GB" sz="900" b="1" dirty="0">
                          <a:solidFill>
                            <a:schemeClr val="tx1"/>
                          </a:solidFill>
                          <a:effectLst/>
                          <a:latin typeface="+mn-lt"/>
                          <a:ea typeface="Times New Roman" panose="02020603050405020304" pitchFamily="18" charset="0"/>
                          <a:cs typeface="Times New Roman" panose="02020603050405020304" pitchFamily="18" charset="0"/>
                        </a:rPr>
                        <a:t>/dx</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5174707"/>
                  </a:ext>
                </a:extLst>
              </a:tr>
              <a:tr h="0">
                <a:tc>
                  <a:txBody>
                    <a:bodyPr/>
                    <a:lstStyle/>
                    <a:p>
                      <a:pPr>
                        <a:lnSpc>
                          <a:spcPct val="100000"/>
                        </a:lnSpc>
                        <a:spcAft>
                          <a:spcPts val="0"/>
                        </a:spcAft>
                      </a:pPr>
                      <a:r>
                        <a:rPr lang="en-GB" sz="900" b="1" i="1">
                          <a:solidFill>
                            <a:schemeClr val="tx1"/>
                          </a:solidFill>
                          <a:effectLst/>
                          <a:latin typeface="+mn-lt"/>
                          <a:ea typeface="Times New Roman" panose="02020603050405020304" pitchFamily="18" charset="0"/>
                          <a:cs typeface="Times New Roman" panose="02020603050405020304" pitchFamily="18" charset="0"/>
                        </a:rPr>
                        <a:t>ln</a:t>
                      </a:r>
                      <a:r>
                        <a:rPr lang="en-GB" sz="900" b="1">
                          <a:solidFill>
                            <a:schemeClr val="tx1"/>
                          </a:solidFill>
                          <a:effectLst/>
                          <a:latin typeface="+mn-lt"/>
                          <a:ea typeface="Times New Roman" panose="02020603050405020304" pitchFamily="18" charset="0"/>
                          <a:cs typeface="Times New Roman" panose="02020603050405020304" pitchFamily="18" charset="0"/>
                        </a:rPr>
                        <a:t> distance</a:t>
                      </a:r>
                      <a:r>
                        <a:rPr lang="en-GB" sz="900" b="1" baseline="30000">
                          <a:solidFill>
                            <a:schemeClr val="tx1"/>
                          </a:solidFill>
                          <a:effectLst/>
                          <a:latin typeface="+mn-lt"/>
                          <a:ea typeface="Times New Roman" panose="02020603050405020304" pitchFamily="18" charset="0"/>
                          <a:cs typeface="Times New Roman" panose="02020603050405020304" pitchFamily="18" charset="0"/>
                        </a:rPr>
                        <a:t>a</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3.11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-0.60</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7448183"/>
                  </a:ext>
                </a:extLst>
              </a:tr>
              <a:tr h="283315">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9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900" b="1" baseline="30000" dirty="0" err="1">
                          <a:solidFill>
                            <a:schemeClr val="tx1"/>
                          </a:solidFill>
                          <a:effectLst/>
                          <a:latin typeface="+mn-lt"/>
                          <a:ea typeface="Times New Roman" panose="02020603050405020304" pitchFamily="18" charset="0"/>
                          <a:cs typeface="Times New Roman" panose="02020603050405020304" pitchFamily="18" charset="0"/>
                        </a:rPr>
                        <a:t>a</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0.423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142.94</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0.446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152.01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a:lnSpc>
                          <a:spcPct val="100000"/>
                        </a:lnSpc>
                      </a:pPr>
                      <a:endParaRPr lang="nl-NL" sz="9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a:lnSpc>
                          <a:spcPct val="100000"/>
                        </a:lnSpc>
                        <a:spcAft>
                          <a:spcPts val="0"/>
                        </a:spcAft>
                      </a:pPr>
                      <a:r>
                        <a:rPr lang="en-GB" sz="900" b="1" i="1" dirty="0">
                          <a:solidFill>
                            <a:schemeClr val="tx1"/>
                          </a:solidFill>
                          <a:effectLst/>
                          <a:latin typeface="+mn-lt"/>
                          <a:ea typeface="Times New Roman" panose="02020603050405020304" pitchFamily="18" charset="0"/>
                          <a:cs typeface="Times New Roman" panose="02020603050405020304" pitchFamily="18" charset="0"/>
                        </a:rPr>
                        <a:t>ln</a:t>
                      </a:r>
                      <a:r>
                        <a:rPr lang="en-GB" sz="900" b="1" dirty="0">
                          <a:solidFill>
                            <a:schemeClr val="tx1"/>
                          </a:solidFill>
                          <a:effectLst/>
                          <a:latin typeface="+mn-lt"/>
                          <a:ea typeface="Times New Roman" panose="02020603050405020304" pitchFamily="18" charset="0"/>
                          <a:cs typeface="Times New Roman" panose="02020603050405020304" pitchFamily="18" charset="0"/>
                        </a:rPr>
                        <a:t> </a:t>
                      </a:r>
                      <a:r>
                        <a:rPr lang="en-GB" sz="9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9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3.41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-0.63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0024202"/>
                  </a:ext>
                </a:extLst>
              </a:tr>
              <a:tr h="283315">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9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9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0.427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109.04</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0.446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88.21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431287">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900" b="1" i="1" dirty="0">
                          <a:solidFill>
                            <a:schemeClr val="tx1"/>
                          </a:solidFill>
                          <a:effectLst/>
                          <a:latin typeface="+mn-lt"/>
                          <a:ea typeface="Times New Roman" panose="02020603050405020304" pitchFamily="18" charset="0"/>
                          <a:cs typeface="Times New Roman" panose="02020603050405020304" pitchFamily="18" charset="0"/>
                        </a:rPr>
                        <a:t>ln</a:t>
                      </a:r>
                      <a:r>
                        <a:rPr lang="en-GB" sz="900" b="1" dirty="0">
                          <a:solidFill>
                            <a:schemeClr val="tx1"/>
                          </a:solidFill>
                          <a:effectLst/>
                          <a:latin typeface="+mn-lt"/>
                          <a:ea typeface="Times New Roman" panose="02020603050405020304" pitchFamily="18" charset="0"/>
                          <a:cs typeface="Times New Roman" panose="02020603050405020304" pitchFamily="18" charset="0"/>
                        </a:rPr>
                        <a:t> </a:t>
                      </a:r>
                      <a:r>
                        <a:rPr lang="en-GB" sz="9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9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1.12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-0.11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r h="157189">
                <a:tc>
                  <a:txBody>
                    <a:bodyPr/>
                    <a:lstStyle/>
                    <a:p>
                      <a:pPr>
                        <a:lnSpc>
                          <a:spcPct val="100000"/>
                        </a:lnSpc>
                        <a:spcAft>
                          <a:spcPts val="0"/>
                        </a:spcAft>
                      </a:pP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7995447"/>
                  </a:ext>
                </a:extLst>
              </a:tr>
              <a:tr h="157189">
                <a:tc>
                  <a:txBody>
                    <a:bodyPr/>
                    <a:lstStyle/>
                    <a:p>
                      <a:pPr>
                        <a:lnSpc>
                          <a:spcPct val="100000"/>
                        </a:lnSpc>
                        <a:spcAft>
                          <a:spcPts val="0"/>
                        </a:spcAft>
                      </a:pPr>
                      <a:r>
                        <a:rPr lang="en-GB" sz="900" b="1" i="1" dirty="0">
                          <a:solidFill>
                            <a:schemeClr val="tx1"/>
                          </a:solidFill>
                          <a:effectLst/>
                          <a:latin typeface="+mn-lt"/>
                          <a:ea typeface="Times New Roman" panose="02020603050405020304" pitchFamily="18" charset="0"/>
                          <a:cs typeface="Times New Roman" panose="02020603050405020304" pitchFamily="18" charset="0"/>
                        </a:rPr>
                        <a:t>ln</a:t>
                      </a:r>
                      <a:r>
                        <a:rPr lang="en-GB" sz="900" b="1" dirty="0">
                          <a:solidFill>
                            <a:schemeClr val="tx1"/>
                          </a:solidFill>
                          <a:effectLst/>
                          <a:latin typeface="+mn-lt"/>
                          <a:ea typeface="Times New Roman" panose="02020603050405020304" pitchFamily="18" charset="0"/>
                          <a:cs typeface="Times New Roman" panose="02020603050405020304" pitchFamily="18" charset="0"/>
                        </a:rPr>
                        <a:t> employment</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7.31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0.028</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7.62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3813045"/>
                  </a:ext>
                </a:extLst>
              </a:tr>
              <a:tr h="157189">
                <a:tc>
                  <a:txBody>
                    <a:bodyPr/>
                    <a:lstStyle/>
                    <a:p>
                      <a:pPr>
                        <a:lnSpc>
                          <a:spcPct val="100000"/>
                        </a:lnSpc>
                        <a:spcAft>
                          <a:spcPts val="0"/>
                        </a:spcAft>
                      </a:pPr>
                      <a:r>
                        <a:rPr lang="en-GB" sz="900" b="1" i="1">
                          <a:solidFill>
                            <a:schemeClr val="tx1"/>
                          </a:solidFill>
                          <a:effectLst/>
                          <a:latin typeface="+mn-lt"/>
                          <a:ea typeface="Times New Roman" panose="02020603050405020304" pitchFamily="18" charset="0"/>
                          <a:cs typeface="Times New Roman" panose="02020603050405020304" pitchFamily="18" charset="0"/>
                        </a:rPr>
                        <a:t>ln</a:t>
                      </a:r>
                      <a:r>
                        <a:rPr lang="en-GB" sz="900" b="1">
                          <a:solidFill>
                            <a:schemeClr val="tx1"/>
                          </a:solidFill>
                          <a:effectLst/>
                          <a:latin typeface="+mn-lt"/>
                          <a:ea typeface="Times New Roman" panose="02020603050405020304" pitchFamily="18" charset="0"/>
                          <a:cs typeface="Times New Roman" panose="02020603050405020304" pitchFamily="18" charset="0"/>
                        </a:rPr>
                        <a:t> wowemp</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-5.53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-0.008</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-2.84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9193163"/>
                  </a:ext>
                </a:extLst>
              </a:tr>
              <a:tr h="15718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Graduates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9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951443"/>
                  </a:ext>
                </a:extLst>
              </a:tr>
              <a:tr h="15718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 1-5%</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0.163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21.59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0.155</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20.41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258862"/>
                  </a:ext>
                </a:extLst>
              </a:tr>
              <a:tr h="15718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6-20%</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0.195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30.12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0.140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21.65</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0406594"/>
                  </a:ext>
                </a:extLst>
              </a:tr>
              <a:tr h="15718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21-50%</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0.284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34.49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0.211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25.51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7672668"/>
                  </a:ext>
                </a:extLst>
              </a:tr>
              <a:tr h="151002">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51+%</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0.275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25.81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0.144</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13.54</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5692833"/>
                  </a:ext>
                </a:extLst>
              </a:tr>
              <a:tr h="157189">
                <a:tc>
                  <a:txBody>
                    <a:bodyPr/>
                    <a:lstStyle/>
                    <a:p>
                      <a:pPr>
                        <a:lnSpc>
                          <a:spcPct val="100000"/>
                        </a:lnSpc>
                        <a:spcAft>
                          <a:spcPts val="0"/>
                        </a:spcAft>
                      </a:pPr>
                      <a:r>
                        <a:rPr lang="en-GB" sz="900" b="1" i="1">
                          <a:solidFill>
                            <a:schemeClr val="tx1"/>
                          </a:solidFill>
                          <a:effectLst/>
                          <a:latin typeface="+mn-lt"/>
                          <a:ea typeface="Times New Roman" panose="02020603050405020304" pitchFamily="18" charset="0"/>
                          <a:cs typeface="Times New Roman" panose="02020603050405020304" pitchFamily="18" charset="0"/>
                        </a:rPr>
                        <a:t>ln</a:t>
                      </a:r>
                      <a:r>
                        <a:rPr lang="en-GB" sz="900" b="1">
                          <a:solidFill>
                            <a:schemeClr val="tx1"/>
                          </a:solidFill>
                          <a:effectLst/>
                          <a:latin typeface="+mn-lt"/>
                          <a:ea typeface="Times New Roman" panose="02020603050405020304" pitchFamily="18" charset="0"/>
                          <a:cs typeface="Times New Roman" panose="02020603050405020304" pitchFamily="18" charset="0"/>
                        </a:rPr>
                        <a:t> lkl</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-4.24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-1.02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1261607"/>
                  </a:ext>
                </a:extLst>
              </a:tr>
              <a:tr h="157189">
                <a:tc>
                  <a:txBody>
                    <a:bodyPr/>
                    <a:lstStyle/>
                    <a:p>
                      <a:pPr>
                        <a:lnSpc>
                          <a:spcPct val="100000"/>
                        </a:lnSpc>
                        <a:spcAft>
                          <a:spcPts val="0"/>
                        </a:spcAft>
                      </a:pPr>
                      <a:r>
                        <a:rPr lang="en-GB" sz="900" b="1" i="1">
                          <a:solidFill>
                            <a:schemeClr val="tx1"/>
                          </a:solidFill>
                          <a:effectLst/>
                          <a:latin typeface="+mn-lt"/>
                          <a:ea typeface="Times New Roman" panose="02020603050405020304" pitchFamily="18" charset="0"/>
                          <a:cs typeface="Times New Roman" panose="02020603050405020304" pitchFamily="18" charset="0"/>
                        </a:rPr>
                        <a:t>ln</a:t>
                      </a:r>
                      <a:r>
                        <a:rPr lang="en-GB" sz="900" b="1">
                          <a:solidFill>
                            <a:schemeClr val="tx1"/>
                          </a:solidFill>
                          <a:effectLst/>
                          <a:latin typeface="+mn-lt"/>
                          <a:ea typeface="Times New Roman" panose="02020603050405020304" pitchFamily="18" charset="0"/>
                          <a:cs typeface="Times New Roman" panose="02020603050405020304" pitchFamily="18" charset="0"/>
                        </a:rPr>
                        <a:t> age</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-3.01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636132"/>
                  </a:ext>
                </a:extLst>
              </a:tr>
              <a:tr h="151002">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Multireg</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-0.50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-7.37</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4351375"/>
                  </a:ext>
                </a:extLst>
              </a:tr>
              <a:tr h="0">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Multisic</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-2.17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5.22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981293"/>
                  </a:ext>
                </a:extLst>
              </a:tr>
              <a:tr h="157189">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Single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-3.21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-0.005</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-0.50</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10519"/>
                  </a:ext>
                </a:extLst>
              </a:tr>
            </a:tbl>
          </a:graphicData>
        </a:graphic>
      </p:graphicFrame>
      <p:graphicFrame>
        <p:nvGraphicFramePr>
          <p:cNvPr id="2" name="Table 1">
            <a:extLst>
              <a:ext uri="{FF2B5EF4-FFF2-40B4-BE49-F238E27FC236}">
                <a16:creationId xmlns:a16="http://schemas.microsoft.com/office/drawing/2014/main" id="{B81175FA-206F-46C9-A293-FAA3277792F0}"/>
              </a:ext>
            </a:extLst>
          </p:cNvPr>
          <p:cNvGraphicFramePr>
            <a:graphicFrameLocks noGrp="1"/>
          </p:cNvGraphicFramePr>
          <p:nvPr>
            <p:extLst>
              <p:ext uri="{D42A27DB-BD31-4B8C-83A1-F6EECF244321}">
                <p14:modId xmlns:p14="http://schemas.microsoft.com/office/powerpoint/2010/main" val="206306805"/>
              </p:ext>
            </p:extLst>
          </p:nvPr>
        </p:nvGraphicFramePr>
        <p:xfrm>
          <a:off x="4588477" y="1376044"/>
          <a:ext cx="4327844" cy="5218306"/>
        </p:xfrm>
        <a:graphic>
          <a:graphicData uri="http://schemas.openxmlformats.org/drawingml/2006/table">
            <a:tbl>
              <a:tblPr firstRow="1" firstCol="1" bandRow="1">
                <a:tableStyleId>{5940675A-B579-460E-94D1-54222C63F5DA}</a:tableStyleId>
              </a:tblPr>
              <a:tblGrid>
                <a:gridCol w="1133900">
                  <a:extLst>
                    <a:ext uri="{9D8B030D-6E8A-4147-A177-3AD203B41FA5}">
                      <a16:colId xmlns:a16="http://schemas.microsoft.com/office/drawing/2014/main" val="2685396138"/>
                    </a:ext>
                  </a:extLst>
                </a:gridCol>
                <a:gridCol w="798486">
                  <a:extLst>
                    <a:ext uri="{9D8B030D-6E8A-4147-A177-3AD203B41FA5}">
                      <a16:colId xmlns:a16="http://schemas.microsoft.com/office/drawing/2014/main" val="2333023947"/>
                    </a:ext>
                  </a:extLst>
                </a:gridCol>
                <a:gridCol w="798486">
                  <a:extLst>
                    <a:ext uri="{9D8B030D-6E8A-4147-A177-3AD203B41FA5}">
                      <a16:colId xmlns:a16="http://schemas.microsoft.com/office/drawing/2014/main" val="2264175617"/>
                    </a:ext>
                  </a:extLst>
                </a:gridCol>
                <a:gridCol w="798486">
                  <a:extLst>
                    <a:ext uri="{9D8B030D-6E8A-4147-A177-3AD203B41FA5}">
                      <a16:colId xmlns:a16="http://schemas.microsoft.com/office/drawing/2014/main" val="3129638255"/>
                    </a:ext>
                  </a:extLst>
                </a:gridCol>
                <a:gridCol w="798486">
                  <a:extLst>
                    <a:ext uri="{9D8B030D-6E8A-4147-A177-3AD203B41FA5}">
                      <a16:colId xmlns:a16="http://schemas.microsoft.com/office/drawing/2014/main" val="3335442662"/>
                    </a:ext>
                  </a:extLst>
                </a:gridCol>
              </a:tblGrid>
              <a:tr h="156913">
                <a:tc>
                  <a:txBody>
                    <a:bodyPr/>
                    <a:lstStyle/>
                    <a:p>
                      <a:pPr algn="ctr">
                        <a:lnSpc>
                          <a:spcPct val="115000"/>
                        </a:lnSpc>
                        <a:spcAft>
                          <a:spcPts val="0"/>
                        </a:spcAft>
                      </a:pP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900" b="1" dirty="0">
                          <a:solidFill>
                            <a:schemeClr val="tx1"/>
                          </a:solidFill>
                          <a:effectLst/>
                          <a:latin typeface="+mn-lt"/>
                          <a:ea typeface="Calibri" panose="020F0502020204030204" pitchFamily="34" charset="0"/>
                          <a:cs typeface="Times New Roman" panose="02020603050405020304" pitchFamily="18" charset="0"/>
                        </a:rPr>
                        <a:t>R&amp;D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0"/>
                        </a:spcAft>
                      </a:pPr>
                      <a:r>
                        <a:rPr lang="nl-NL" sz="900" b="1" dirty="0" err="1">
                          <a:solidFill>
                            <a:schemeClr val="tx1"/>
                          </a:solidFill>
                          <a:effectLst/>
                          <a:latin typeface="+mn-lt"/>
                          <a:ea typeface="Calibri" panose="020F0502020204030204" pitchFamily="34" charset="0"/>
                          <a:cs typeface="Times New Roman" panose="02020603050405020304" pitchFamily="18" charset="0"/>
                        </a:rPr>
                        <a:t>Innovation</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5554582"/>
                  </a:ext>
                </a:extLst>
              </a:tr>
              <a:tr h="156913">
                <a:tc>
                  <a:txBody>
                    <a:bodyPr/>
                    <a:lstStyle/>
                    <a:p>
                      <a:pPr algn="ctr">
                        <a:lnSpc>
                          <a:spcPct val="115000"/>
                        </a:lnSpc>
                        <a:spcAft>
                          <a:spcPts val="0"/>
                        </a:spcAft>
                      </a:pP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err="1">
                          <a:solidFill>
                            <a:schemeClr val="tx1"/>
                          </a:solidFill>
                          <a:effectLst/>
                          <a:latin typeface="+mn-lt"/>
                          <a:ea typeface="Times New Roman" panose="02020603050405020304" pitchFamily="18" charset="0"/>
                          <a:cs typeface="Times New Roman" panose="02020603050405020304" pitchFamily="18" charset="0"/>
                        </a:rPr>
                        <a:t>dy</a:t>
                      </a:r>
                      <a:r>
                        <a:rPr lang="en-GB" sz="900" b="1" dirty="0">
                          <a:solidFill>
                            <a:schemeClr val="tx1"/>
                          </a:solidFill>
                          <a:effectLst/>
                          <a:latin typeface="+mn-lt"/>
                          <a:ea typeface="Times New Roman" panose="02020603050405020304" pitchFamily="18" charset="0"/>
                          <a:cs typeface="Times New Roman" panose="02020603050405020304" pitchFamily="18" charset="0"/>
                        </a:rPr>
                        <a:t>/dx</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b="1" dirty="0" err="1">
                          <a:solidFill>
                            <a:schemeClr val="tx1"/>
                          </a:solidFill>
                          <a:effectLst/>
                          <a:latin typeface="+mn-lt"/>
                          <a:ea typeface="Times New Roman" panose="02020603050405020304" pitchFamily="18" charset="0"/>
                          <a:cs typeface="Times New Roman" panose="02020603050405020304" pitchFamily="18" charset="0"/>
                        </a:rPr>
                        <a:t>dy</a:t>
                      </a:r>
                      <a:r>
                        <a:rPr lang="en-GB" sz="900" b="1" dirty="0">
                          <a:solidFill>
                            <a:schemeClr val="tx1"/>
                          </a:solidFill>
                          <a:effectLst/>
                          <a:latin typeface="+mn-lt"/>
                          <a:ea typeface="Times New Roman" panose="02020603050405020304" pitchFamily="18" charset="0"/>
                          <a:cs typeface="Times New Roman" panose="02020603050405020304" pitchFamily="18" charset="0"/>
                        </a:rPr>
                        <a:t>/dx</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4969275"/>
                  </a:ext>
                </a:extLst>
              </a:tr>
              <a:tr h="156913">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USA</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38358"/>
                  </a:ext>
                </a:extLst>
              </a:tr>
              <a:tr h="156913">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EU</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-5.20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-5.56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0788552"/>
                  </a:ext>
                </a:extLst>
              </a:tr>
              <a:tr h="278186">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Other foreign-owned</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0.67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3.65</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6148682"/>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Outward FDI</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2.79</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4341346"/>
                  </a:ext>
                </a:extLst>
              </a:tr>
              <a:tr h="131412">
                <a:tc>
                  <a:txBody>
                    <a:bodyPr/>
                    <a:lstStyle/>
                    <a:p>
                      <a:pPr>
                        <a:lnSpc>
                          <a:spcPct val="100000"/>
                        </a:lnSpc>
                        <a:spcAft>
                          <a:spcPts val="0"/>
                        </a:spcAft>
                      </a:pPr>
                      <a:r>
                        <a:rPr lang="en-GB" sz="900" b="1" i="1">
                          <a:solidFill>
                            <a:schemeClr val="tx1"/>
                          </a:solidFill>
                          <a:effectLst/>
                          <a:latin typeface="+mn-lt"/>
                          <a:ea typeface="Times New Roman" panose="02020603050405020304" pitchFamily="18" charset="0"/>
                          <a:cs typeface="Times New Roman" panose="02020603050405020304" pitchFamily="18" charset="0"/>
                        </a:rPr>
                        <a:t>ln</a:t>
                      </a:r>
                      <a:r>
                        <a:rPr lang="en-GB" sz="900" b="1">
                          <a:solidFill>
                            <a:schemeClr val="tx1"/>
                          </a:solidFill>
                          <a:effectLst/>
                          <a:latin typeface="+mn-lt"/>
                          <a:ea typeface="Times New Roman" panose="02020603050405020304" pitchFamily="18" charset="0"/>
                          <a:cs typeface="Times New Roman" panose="02020603050405020304" pitchFamily="18" charset="0"/>
                        </a:rPr>
                        <a:t> herf</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-6.23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-1.82</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870223"/>
                  </a:ext>
                </a:extLst>
              </a:tr>
              <a:tr h="151896">
                <a:tc>
                  <a:txBody>
                    <a:bodyPr/>
                    <a:lstStyle/>
                    <a:p>
                      <a:pPr>
                        <a:lnSpc>
                          <a:spcPct val="100000"/>
                        </a:lnSpc>
                        <a:spcAft>
                          <a:spcPts val="0"/>
                        </a:spcAft>
                      </a:pPr>
                      <a:r>
                        <a:rPr lang="en-GB" sz="900" b="1" i="1" dirty="0">
                          <a:solidFill>
                            <a:schemeClr val="tx1"/>
                          </a:solidFill>
                          <a:effectLst/>
                          <a:latin typeface="+mn-lt"/>
                          <a:ea typeface="Times New Roman" panose="02020603050405020304" pitchFamily="18" charset="0"/>
                          <a:cs typeface="Times New Roman" panose="02020603050405020304" pitchFamily="18" charset="0"/>
                        </a:rPr>
                        <a:t>ln</a:t>
                      </a:r>
                      <a:r>
                        <a:rPr lang="en-GB" sz="900" b="1" dirty="0">
                          <a:solidFill>
                            <a:schemeClr val="tx1"/>
                          </a:solidFill>
                          <a:effectLst/>
                          <a:latin typeface="+mn-lt"/>
                          <a:ea typeface="Times New Roman" panose="02020603050405020304" pitchFamily="18" charset="0"/>
                          <a:cs typeface="Times New Roman" panose="02020603050405020304" pitchFamily="18" charset="0"/>
                        </a:rPr>
                        <a:t> diversification</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-3.89</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7170772"/>
                  </a:ext>
                </a:extLst>
              </a:tr>
              <a:tr h="156913">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London</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-0.010</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-0.71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0.016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1.06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627950"/>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North East</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0.029</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-3.48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7292563"/>
                  </a:ext>
                </a:extLst>
              </a:tr>
              <a:tr h="6009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North West</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0.006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0.61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2.27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2683666"/>
                  </a:ext>
                </a:extLst>
              </a:tr>
              <a:tr h="12678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Scotland</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-0.062</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-4.82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-0.120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-9.23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5313629"/>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South East</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5.03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1.51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0666220"/>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South West</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3.74</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4.32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107900"/>
                  </a:ext>
                </a:extLst>
              </a:tr>
              <a:tr h="72345">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Wales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3.20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-1.89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6705326"/>
                  </a:ext>
                </a:extLst>
              </a:tr>
              <a:tr h="101068">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West Midlands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0.86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0.021</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5011260"/>
                  </a:ext>
                </a:extLst>
              </a:tr>
              <a:tr h="286309">
                <a:tc>
                  <a:txBody>
                    <a:bodyPr/>
                    <a:lstStyle/>
                    <a:p>
                      <a:pPr>
                        <a:lnSpc>
                          <a:spcPct val="100000"/>
                        </a:lnSpc>
                        <a:spcAft>
                          <a:spcPts val="0"/>
                        </a:spcAft>
                      </a:pPr>
                      <a:r>
                        <a:rPr lang="en-GB" sz="900" b="1" dirty="0" err="1">
                          <a:solidFill>
                            <a:schemeClr val="tx1"/>
                          </a:solidFill>
                          <a:effectLst/>
                          <a:latin typeface="+mn-lt"/>
                          <a:ea typeface="Times New Roman" panose="02020603050405020304" pitchFamily="18" charset="0"/>
                          <a:cs typeface="Times New Roman" panose="02020603050405020304" pitchFamily="18" charset="0"/>
                        </a:rPr>
                        <a:t>Yorks</a:t>
                      </a:r>
                      <a:r>
                        <a:rPr lang="en-GB" sz="900" b="1" dirty="0">
                          <a:solidFill>
                            <a:schemeClr val="tx1"/>
                          </a:solidFill>
                          <a:effectLst/>
                          <a:latin typeface="+mn-lt"/>
                          <a:ea typeface="Times New Roman" panose="02020603050405020304" pitchFamily="18" charset="0"/>
                          <a:cs typeface="Times New Roman" panose="02020603050405020304" pitchFamily="18" charset="0"/>
                        </a:rPr>
                        <a:t>-Humberside</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-0.028</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-2.70</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-0.046</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-4.18</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8274218"/>
                  </a:ext>
                </a:extLst>
              </a:tr>
              <a:tr h="156913">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Main city</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-0.54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5085022"/>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2006</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-1.21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-0.044</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-6.25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7360682"/>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2008</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0.85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6343134"/>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2010</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-2.05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0.032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3.81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6201411"/>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2012</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-0.055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-7.46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-2.95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9837237"/>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2014</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-0.107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-13.40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0.031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3.86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094271"/>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2016</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-0.065</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-8.26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0.038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4.63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1176804"/>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Pharmaceuticals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0.43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-0.013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-0.82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842093"/>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Office machines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-0.57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-0.037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-2.73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8272681"/>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Electrical</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-0.041</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-5.62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-0.049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-6.36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3851261"/>
                  </a:ext>
                </a:extLst>
              </a:tr>
              <a:tr h="328469">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Telecom equipment</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-0.80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0.000</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9454815"/>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Instruments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-0.028</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-3.62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-0.022</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-2.76</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1536180"/>
                  </a:ext>
                </a:extLst>
              </a:tr>
              <a:tr h="156913">
                <a:tc>
                  <a:txBody>
                    <a:bodyPr/>
                    <a:lstStyle/>
                    <a:p>
                      <a:pPr>
                        <a:lnSpc>
                          <a:spcPct val="100000"/>
                        </a:lnSpc>
                        <a:spcAft>
                          <a:spcPts val="0"/>
                        </a:spcAft>
                      </a:pPr>
                      <a:r>
                        <a:rPr lang="en-GB" sz="900" b="1">
                          <a:solidFill>
                            <a:schemeClr val="tx1"/>
                          </a:solidFill>
                          <a:effectLst/>
                          <a:latin typeface="+mn-lt"/>
                          <a:ea typeface="Times New Roman" panose="02020603050405020304" pitchFamily="18" charset="0"/>
                          <a:cs typeface="Times New Roman" panose="02020603050405020304" pitchFamily="18" charset="0"/>
                        </a:rPr>
                        <a:t>Motors</a:t>
                      </a:r>
                      <a:endParaRPr lang="nl-NL"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-0.077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-8.67</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-0.099</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a:solidFill>
                            <a:schemeClr val="tx1"/>
                          </a:solidFill>
                          <a:effectLst/>
                          <a:latin typeface="+mn-lt"/>
                          <a:ea typeface="Times New Roman" panose="02020603050405020304" pitchFamily="18" charset="0"/>
                          <a:cs typeface="Times New Roman" panose="02020603050405020304" pitchFamily="18" charset="0"/>
                        </a:rPr>
                        <a:t>-10.53</a:t>
                      </a:r>
                      <a:endParaRPr lang="nl-NL" sz="9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3457178"/>
                  </a:ext>
                </a:extLst>
              </a:tr>
              <a:tr h="156913">
                <a:tc>
                  <a:txBody>
                    <a:bodyPr/>
                    <a:lstStyle/>
                    <a:p>
                      <a:pPr>
                        <a:lnSpc>
                          <a:spcPct val="100000"/>
                        </a:lnSpc>
                        <a:spcAft>
                          <a:spcPts val="0"/>
                        </a:spcAft>
                      </a:pPr>
                      <a:r>
                        <a:rPr lang="en-GB" sz="900" b="1" dirty="0">
                          <a:solidFill>
                            <a:schemeClr val="tx1"/>
                          </a:solidFill>
                          <a:effectLst/>
                          <a:latin typeface="+mn-lt"/>
                          <a:ea typeface="Times New Roman" panose="02020603050405020304" pitchFamily="18" charset="0"/>
                          <a:cs typeface="Times New Roman" panose="02020603050405020304" pitchFamily="18" charset="0"/>
                        </a:rPr>
                        <a:t>Aircraft</a:t>
                      </a:r>
                      <a:endParaRPr lang="nl-NL" sz="9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-0.078</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-5.83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-0.183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900" dirty="0">
                          <a:solidFill>
                            <a:schemeClr val="tx1"/>
                          </a:solidFill>
                          <a:effectLst/>
                          <a:latin typeface="+mn-lt"/>
                          <a:ea typeface="Times New Roman" panose="02020603050405020304" pitchFamily="18" charset="0"/>
                          <a:cs typeface="Times New Roman" panose="02020603050405020304" pitchFamily="18" charset="0"/>
                        </a:rPr>
                        <a:t>-13.53</a:t>
                      </a:r>
                      <a:endParaRPr lang="nl-NL" sz="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1430119"/>
                  </a:ext>
                </a:extLst>
              </a:tr>
            </a:tbl>
          </a:graphicData>
        </a:graphic>
      </p:graphicFrame>
      <p:sp>
        <p:nvSpPr>
          <p:cNvPr id="5" name="TextBox 4">
            <a:extLst>
              <a:ext uri="{FF2B5EF4-FFF2-40B4-BE49-F238E27FC236}">
                <a16:creationId xmlns:a16="http://schemas.microsoft.com/office/drawing/2014/main" id="{2D561A3A-FCF6-42A2-8EC0-4ADEC1EC1BEA}"/>
              </a:ext>
            </a:extLst>
          </p:cNvPr>
          <p:cNvSpPr txBox="1"/>
          <p:nvPr/>
        </p:nvSpPr>
        <p:spPr>
          <a:xfrm>
            <a:off x="226447" y="5797497"/>
            <a:ext cx="4327844" cy="1061829"/>
          </a:xfrm>
          <a:prstGeom prst="rect">
            <a:avLst/>
          </a:prstGeom>
          <a:noFill/>
        </p:spPr>
        <p:txBody>
          <a:bodyPr wrap="square" rtlCol="0">
            <a:spAutoFit/>
          </a:bodyPr>
          <a:lstStyle/>
          <a:p>
            <a:r>
              <a:rPr lang="en-US" sz="900" baseline="30000" dirty="0"/>
              <a:t>a</a:t>
            </a:r>
            <a:r>
              <a:rPr lang="en-US" sz="900" dirty="0"/>
              <a:t> Increase in probability of R&amp;D/innovation when absorptive capacity/ln distance changes from median to 99 percentile values (other margins in the table are either a unit change in the variable – continuous variables – or a change in the dummy variable from 0 to 1)</a:t>
            </a:r>
          </a:p>
          <a:p>
            <a:r>
              <a:rPr lang="en-US" sz="900" baseline="30000" dirty="0"/>
              <a:t>b</a:t>
            </a:r>
            <a:r>
              <a:rPr lang="en-US" sz="900" dirty="0"/>
              <a:t> The second set of results of the impact of absorptive capacity/ln distance treat their effects as independent and a third term involving the interaction between the two variables in included</a:t>
            </a:r>
          </a:p>
        </p:txBody>
      </p:sp>
    </p:spTree>
    <p:extLst>
      <p:ext uri="{BB962C8B-B14F-4D97-AF65-F5344CB8AC3E}">
        <p14:creationId xmlns:p14="http://schemas.microsoft.com/office/powerpoint/2010/main" val="146484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176037"/>
            <a:ext cx="8375650" cy="423862"/>
          </a:xfrm>
        </p:spPr>
        <p:txBody>
          <a:bodyPr/>
          <a:lstStyle/>
          <a:p>
            <a:r>
              <a:rPr lang="nl-NL" dirty="0" err="1"/>
              <a:t>Results</a:t>
            </a:r>
            <a:r>
              <a:rPr lang="nl-NL" dirty="0"/>
              <a:t> </a:t>
            </a:r>
            <a:r>
              <a:rPr lang="nl-NL" dirty="0" err="1"/>
              <a:t>for</a:t>
            </a:r>
            <a:r>
              <a:rPr lang="nl-NL" dirty="0"/>
              <a:t> </a:t>
            </a:r>
            <a:r>
              <a:rPr lang="nl-NL" dirty="0" err="1"/>
              <a:t>individual</a:t>
            </a:r>
            <a:r>
              <a:rPr lang="nl-NL" dirty="0"/>
              <a:t> sectors (1)</a:t>
            </a:r>
            <a:br>
              <a:rPr lang="nl-NL" dirty="0"/>
            </a:br>
            <a:r>
              <a:rPr lang="en-GB" sz="1400" dirty="0"/>
              <a:t>(Weighted) marginal effects of changes in variables on probability that RU undertook R&amp;D/Innovated, 2004-2016 (based on random effects </a:t>
            </a:r>
            <a:r>
              <a:rPr lang="en-GB" sz="1400" dirty="0" err="1"/>
              <a:t>probit</a:t>
            </a:r>
            <a:r>
              <a:rPr lang="en-GB" sz="1400" dirty="0"/>
              <a:t> models)</a:t>
            </a:r>
            <a:br>
              <a:rPr lang="nl-NL" sz="1400" dirty="0"/>
            </a:br>
            <a:endParaRPr lang="nl-NL" sz="1400" dirty="0"/>
          </a:p>
        </p:txBody>
      </p:sp>
      <p:graphicFrame>
        <p:nvGraphicFramePr>
          <p:cNvPr id="4" name="Table 3">
            <a:extLst>
              <a:ext uri="{FF2B5EF4-FFF2-40B4-BE49-F238E27FC236}">
                <a16:creationId xmlns:a16="http://schemas.microsoft.com/office/drawing/2014/main" id="{B44FA83D-960B-40E1-9437-254FFB2A4CB3}"/>
              </a:ext>
            </a:extLst>
          </p:cNvPr>
          <p:cNvGraphicFramePr>
            <a:graphicFrameLocks noGrp="1"/>
          </p:cNvGraphicFramePr>
          <p:nvPr>
            <p:extLst>
              <p:ext uri="{D42A27DB-BD31-4B8C-83A1-F6EECF244321}">
                <p14:modId xmlns:p14="http://schemas.microsoft.com/office/powerpoint/2010/main" val="2263519387"/>
              </p:ext>
            </p:extLst>
          </p:nvPr>
        </p:nvGraphicFramePr>
        <p:xfrm>
          <a:off x="4648514" y="4130065"/>
          <a:ext cx="4326612" cy="2630441"/>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91190">
                <a:tc gridSpan="5">
                  <a:txBody>
                    <a:bodyPr/>
                    <a:lstStyle/>
                    <a:p>
                      <a:pPr>
                        <a:lnSpc>
                          <a:spcPct val="115000"/>
                        </a:lnSpc>
                      </a:pPr>
                      <a:r>
                        <a:rPr lang="nl-NL" sz="1200" b="1" dirty="0">
                          <a:effectLst/>
                          <a:latin typeface="+mn-lt"/>
                          <a:cs typeface="Times New Roman" panose="02020603050405020304" pitchFamily="18" charset="0"/>
                        </a:rPr>
                        <a:t>Chemicals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74095">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7409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687 </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 687 </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302774">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404 </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 404 </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104457">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74095">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174095">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0.077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7.51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0.047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3.98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302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0.359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50.70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0.385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60.16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90832">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6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6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6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600" dirty="0"/>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174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0.105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10.62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0.052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4.50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302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0.390</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52.68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0.396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42.78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54161">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0.046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8.64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0.013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1.36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6" name="Table 5">
            <a:extLst>
              <a:ext uri="{FF2B5EF4-FFF2-40B4-BE49-F238E27FC236}">
                <a16:creationId xmlns:a16="http://schemas.microsoft.com/office/drawing/2014/main" id="{3EF13B95-2C6B-49E8-9D01-F43863D3247B}"/>
              </a:ext>
            </a:extLst>
          </p:cNvPr>
          <p:cNvGraphicFramePr>
            <a:graphicFrameLocks noGrp="1"/>
          </p:cNvGraphicFramePr>
          <p:nvPr>
            <p:extLst>
              <p:ext uri="{D42A27DB-BD31-4B8C-83A1-F6EECF244321}">
                <p14:modId xmlns:p14="http://schemas.microsoft.com/office/powerpoint/2010/main" val="3057801651"/>
              </p:ext>
            </p:extLst>
          </p:nvPr>
        </p:nvGraphicFramePr>
        <p:xfrm>
          <a:off x="4648514" y="1401078"/>
          <a:ext cx="4326612" cy="2553402"/>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err="1">
                          <a:effectLst/>
                          <a:latin typeface="+mn-lt"/>
                          <a:cs typeface="Times New Roman" panose="02020603050405020304" pitchFamily="18" charset="0"/>
                        </a:rPr>
                        <a:t>Pharmaceuticals</a:t>
                      </a:r>
                      <a:endParaRPr lang="nl-NL" sz="1200" b="1"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166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166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67</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64354">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-0.109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-1.71</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0.050</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1.38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0.296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17.64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0.394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22.46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-0.101</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-2.21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0.069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1.76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rgbClr val="C00000"/>
                          </a:solidFill>
                          <a:effectLst/>
                          <a:latin typeface="+mn-lt"/>
                          <a:ea typeface="Times New Roman" panose="02020603050405020304" pitchFamily="18" charset="0"/>
                          <a:cs typeface="Times New Roman" panose="02020603050405020304" pitchFamily="18" charset="0"/>
                        </a:rPr>
                        <a:t>-0.239</a:t>
                      </a:r>
                      <a:endParaRPr lang="nl-NL" sz="100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-1.19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0.443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13.13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-0.067</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-8.30</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0.041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2.05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10" name="Table 9">
            <a:extLst>
              <a:ext uri="{FF2B5EF4-FFF2-40B4-BE49-F238E27FC236}">
                <a16:creationId xmlns:a16="http://schemas.microsoft.com/office/drawing/2014/main" id="{AE9841C0-72E8-4C5E-9C78-A253EDB487AC}"/>
              </a:ext>
            </a:extLst>
          </p:cNvPr>
          <p:cNvGraphicFramePr>
            <a:graphicFrameLocks noGrp="1"/>
          </p:cNvGraphicFramePr>
          <p:nvPr>
            <p:extLst>
              <p:ext uri="{D42A27DB-BD31-4B8C-83A1-F6EECF244321}">
                <p14:modId xmlns:p14="http://schemas.microsoft.com/office/powerpoint/2010/main" val="2311095992"/>
              </p:ext>
            </p:extLst>
          </p:nvPr>
        </p:nvGraphicFramePr>
        <p:xfrm>
          <a:off x="321902" y="1401078"/>
          <a:ext cx="4326612" cy="2550486"/>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a:effectLst/>
                          <a:latin typeface="+mn-lt"/>
                          <a:cs typeface="Times New Roman" panose="02020603050405020304" pitchFamily="18" charset="0"/>
                        </a:rPr>
                        <a:t>Motor </a:t>
                      </a:r>
                      <a:r>
                        <a:rPr lang="nl-NL" sz="1200" b="1" dirty="0" err="1">
                          <a:effectLst/>
                          <a:latin typeface="+mn-lt"/>
                          <a:cs typeface="Times New Roman" panose="02020603050405020304" pitchFamily="18" charset="0"/>
                        </a:rPr>
                        <a:t>vehicles</a:t>
                      </a:r>
                      <a:endParaRPr lang="nl-NL" sz="1200" b="1"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9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9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900" b="1" dirty="0" err="1">
                          <a:effectLst/>
                          <a:latin typeface="+mn-lt"/>
                          <a:ea typeface="Calibri" panose="020F0502020204030204" pitchFamily="34" charset="0"/>
                          <a:cs typeface="Times New Roman" panose="02020603050405020304" pitchFamily="18" charset="0"/>
                        </a:rPr>
                        <a:t>Innovation</a:t>
                      </a: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1,112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1,112</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623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623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89068">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-1.58</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-0.047</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-3.55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0.505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69.50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0.531</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66.96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68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-1.81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-0.052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-3.98</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0.494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27.97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0.498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17.22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-0.011</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-0.89</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-0.021</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-1.70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11" name="Table 10">
            <a:extLst>
              <a:ext uri="{FF2B5EF4-FFF2-40B4-BE49-F238E27FC236}">
                <a16:creationId xmlns:a16="http://schemas.microsoft.com/office/drawing/2014/main" id="{1C070C5E-EAF4-4212-9CED-E239BB64065E}"/>
              </a:ext>
            </a:extLst>
          </p:cNvPr>
          <p:cNvGraphicFramePr>
            <a:graphicFrameLocks noGrp="1"/>
          </p:cNvGraphicFramePr>
          <p:nvPr>
            <p:extLst>
              <p:ext uri="{D42A27DB-BD31-4B8C-83A1-F6EECF244321}">
                <p14:modId xmlns:p14="http://schemas.microsoft.com/office/powerpoint/2010/main" val="484502400"/>
              </p:ext>
            </p:extLst>
          </p:nvPr>
        </p:nvGraphicFramePr>
        <p:xfrm>
          <a:off x="321902" y="4127735"/>
          <a:ext cx="4326612" cy="2588725"/>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a:effectLst/>
                          <a:latin typeface="+mn-lt"/>
                          <a:cs typeface="Times New Roman" panose="02020603050405020304" pitchFamily="18" charset="0"/>
                        </a:rPr>
                        <a:t>Aircraft</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333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333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175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175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131526">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0">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-0.132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-3.29</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0.019</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0.48</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0.456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20.90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0.509</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15.51</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-0.136</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-4.47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0.013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rgbClr val="C00000"/>
                          </a:solidFill>
                          <a:effectLst/>
                          <a:latin typeface="+mn-lt"/>
                          <a:ea typeface="Times New Roman" panose="02020603050405020304" pitchFamily="18" charset="0"/>
                          <a:cs typeface="Times New Roman" panose="02020603050405020304" pitchFamily="18" charset="0"/>
                        </a:rPr>
                        <a:t>-0.106</a:t>
                      </a:r>
                      <a:endParaRPr lang="nl-NL" sz="100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-0.65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0.251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0.93</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-0.113</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-7.87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-0.040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-0.92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spTree>
    <p:extLst>
      <p:ext uri="{BB962C8B-B14F-4D97-AF65-F5344CB8AC3E}">
        <p14:creationId xmlns:p14="http://schemas.microsoft.com/office/powerpoint/2010/main" val="249608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176037"/>
            <a:ext cx="8375650" cy="423862"/>
          </a:xfrm>
        </p:spPr>
        <p:txBody>
          <a:bodyPr/>
          <a:lstStyle/>
          <a:p>
            <a:r>
              <a:rPr lang="nl-NL" dirty="0" err="1"/>
              <a:t>Results</a:t>
            </a:r>
            <a:r>
              <a:rPr lang="nl-NL" dirty="0"/>
              <a:t> </a:t>
            </a:r>
            <a:r>
              <a:rPr lang="nl-NL" dirty="0" err="1"/>
              <a:t>for</a:t>
            </a:r>
            <a:r>
              <a:rPr lang="nl-NL" dirty="0"/>
              <a:t> </a:t>
            </a:r>
            <a:r>
              <a:rPr lang="nl-NL" dirty="0" err="1"/>
              <a:t>individual</a:t>
            </a:r>
            <a:r>
              <a:rPr lang="nl-NL" dirty="0"/>
              <a:t> sectors (2)</a:t>
            </a:r>
            <a:br>
              <a:rPr lang="nl-NL" dirty="0"/>
            </a:br>
            <a:r>
              <a:rPr lang="en-GB" sz="1400" dirty="0"/>
              <a:t>(Weighted) marginal effects of changes in variables on probability that RU undertook R&amp;D/Innovated, 2004-2016 (based on random effects </a:t>
            </a:r>
            <a:r>
              <a:rPr lang="en-GB" sz="1400" dirty="0" err="1"/>
              <a:t>probit</a:t>
            </a:r>
            <a:r>
              <a:rPr lang="en-GB" sz="1400" dirty="0"/>
              <a:t> models)</a:t>
            </a:r>
            <a:br>
              <a:rPr lang="nl-NL" sz="1400" dirty="0"/>
            </a:br>
            <a:endParaRPr lang="nl-NL" sz="1400" dirty="0"/>
          </a:p>
        </p:txBody>
      </p:sp>
      <p:graphicFrame>
        <p:nvGraphicFramePr>
          <p:cNvPr id="4" name="Table 3">
            <a:extLst>
              <a:ext uri="{FF2B5EF4-FFF2-40B4-BE49-F238E27FC236}">
                <a16:creationId xmlns:a16="http://schemas.microsoft.com/office/drawing/2014/main" id="{B44FA83D-960B-40E1-9437-254FFB2A4CB3}"/>
              </a:ext>
            </a:extLst>
          </p:cNvPr>
          <p:cNvGraphicFramePr>
            <a:graphicFrameLocks noGrp="1"/>
          </p:cNvGraphicFramePr>
          <p:nvPr>
            <p:extLst>
              <p:ext uri="{D42A27DB-BD31-4B8C-83A1-F6EECF244321}">
                <p14:modId xmlns:p14="http://schemas.microsoft.com/office/powerpoint/2010/main" val="3512756329"/>
              </p:ext>
            </p:extLst>
          </p:nvPr>
        </p:nvGraphicFramePr>
        <p:xfrm>
          <a:off x="4644883" y="1396073"/>
          <a:ext cx="4326612" cy="2553402"/>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a:effectLst/>
                          <a:latin typeface="+mn-lt"/>
                          <a:cs typeface="Times New Roman" panose="02020603050405020304" pitchFamily="18" charset="0"/>
                        </a:rPr>
                        <a:t>Electronics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486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486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285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285</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0">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-1.36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-0.118</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-4.03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0.336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34.17</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0.376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39.53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-0.004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-0.128</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-5.70</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0.360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19.27</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-0.089</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-0.55</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0.038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2.63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-0.084</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rgbClr val="C00000"/>
                          </a:solidFill>
                          <a:effectLst/>
                          <a:latin typeface="+mn-lt"/>
                          <a:ea typeface="Times New Roman" panose="02020603050405020304" pitchFamily="18" charset="0"/>
                          <a:cs typeface="Times New Roman" panose="02020603050405020304" pitchFamily="18" charset="0"/>
                        </a:rPr>
                        <a:t>-23.45</a:t>
                      </a:r>
                      <a:endParaRPr lang="nl-NL" sz="10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6" name="Table 5">
            <a:extLst>
              <a:ext uri="{FF2B5EF4-FFF2-40B4-BE49-F238E27FC236}">
                <a16:creationId xmlns:a16="http://schemas.microsoft.com/office/drawing/2014/main" id="{3EF13B95-2C6B-49E8-9D01-F43863D3247B}"/>
              </a:ext>
            </a:extLst>
          </p:cNvPr>
          <p:cNvGraphicFramePr>
            <a:graphicFrameLocks noGrp="1"/>
          </p:cNvGraphicFramePr>
          <p:nvPr>
            <p:extLst>
              <p:ext uri="{D42A27DB-BD31-4B8C-83A1-F6EECF244321}">
                <p14:modId xmlns:p14="http://schemas.microsoft.com/office/powerpoint/2010/main" val="4293920050"/>
              </p:ext>
            </p:extLst>
          </p:nvPr>
        </p:nvGraphicFramePr>
        <p:xfrm>
          <a:off x="4644883" y="4122730"/>
          <a:ext cx="4326612" cy="2553402"/>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err="1">
                          <a:effectLst/>
                          <a:latin typeface="+mn-lt"/>
                          <a:cs typeface="Times New Roman" panose="02020603050405020304" pitchFamily="18" charset="0"/>
                        </a:rPr>
                        <a:t>Instruments</a:t>
                      </a:r>
                      <a:endParaRPr lang="nl-NL" sz="1200" b="1"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1,003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1,003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621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621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0">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-0.019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-1.92</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-0.032</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-3.04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0.383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68.38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0.410</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67.66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-0.013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-1.20</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-1.91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0.417</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39.70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0.457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51.70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0.023</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3.04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0.037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6.23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10" name="Table 9">
            <a:extLst>
              <a:ext uri="{FF2B5EF4-FFF2-40B4-BE49-F238E27FC236}">
                <a16:creationId xmlns:a16="http://schemas.microsoft.com/office/drawing/2014/main" id="{CF19D1B5-4AD7-4EF3-86F8-24E28A785241}"/>
              </a:ext>
            </a:extLst>
          </p:cNvPr>
          <p:cNvGraphicFramePr>
            <a:graphicFrameLocks noGrp="1"/>
          </p:cNvGraphicFramePr>
          <p:nvPr>
            <p:extLst>
              <p:ext uri="{D42A27DB-BD31-4B8C-83A1-F6EECF244321}">
                <p14:modId xmlns:p14="http://schemas.microsoft.com/office/powerpoint/2010/main" val="806182992"/>
              </p:ext>
            </p:extLst>
          </p:nvPr>
        </p:nvGraphicFramePr>
        <p:xfrm>
          <a:off x="318271" y="1396073"/>
          <a:ext cx="4326612" cy="2553402"/>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a:effectLst/>
                          <a:latin typeface="+mn-lt"/>
                          <a:cs typeface="Times New Roman" panose="02020603050405020304" pitchFamily="18" charset="0"/>
                        </a:rPr>
                        <a:t>Computers (office </a:t>
                      </a:r>
                      <a:r>
                        <a:rPr lang="nl-NL" sz="1200" b="1" dirty="0" err="1">
                          <a:effectLst/>
                          <a:latin typeface="+mn-lt"/>
                          <a:cs typeface="Times New Roman" panose="02020603050405020304" pitchFamily="18" charset="0"/>
                        </a:rPr>
                        <a:t>machinery</a:t>
                      </a:r>
                      <a:r>
                        <a:rPr lang="nl-NL" sz="1200" b="1" dirty="0">
                          <a:effectLst/>
                          <a:latin typeface="+mn-lt"/>
                          <a:cs typeface="Times New Roman" panose="02020603050405020304" pitchFamily="18" charset="0"/>
                        </a:rPr>
                        <a:t>)</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151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151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111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111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0">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0.091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0.60</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-0.227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-8.63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0.356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2.83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0.372</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19.54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0.128</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8.67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-0.231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-8.95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0.335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3.22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0.215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1.81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0.035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0.95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-0.051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-2.53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graphicFrame>
        <p:nvGraphicFramePr>
          <p:cNvPr id="11" name="Table 10">
            <a:extLst>
              <a:ext uri="{FF2B5EF4-FFF2-40B4-BE49-F238E27FC236}">
                <a16:creationId xmlns:a16="http://schemas.microsoft.com/office/drawing/2014/main" id="{967AD0BC-6090-485C-9863-BBDE3C671302}"/>
              </a:ext>
            </a:extLst>
          </p:cNvPr>
          <p:cNvGraphicFramePr>
            <a:graphicFrameLocks noGrp="1"/>
          </p:cNvGraphicFramePr>
          <p:nvPr>
            <p:extLst>
              <p:ext uri="{D42A27DB-BD31-4B8C-83A1-F6EECF244321}">
                <p14:modId xmlns:p14="http://schemas.microsoft.com/office/powerpoint/2010/main" val="453850205"/>
              </p:ext>
            </p:extLst>
          </p:nvPr>
        </p:nvGraphicFramePr>
        <p:xfrm>
          <a:off x="318271" y="4122730"/>
          <a:ext cx="4326612" cy="2553402"/>
        </p:xfrm>
        <a:graphic>
          <a:graphicData uri="http://schemas.openxmlformats.org/drawingml/2006/table">
            <a:tbl>
              <a:tblPr firstRow="1" firstCol="1" bandRow="1">
                <a:tableStyleId>{5940675A-B579-460E-94D1-54222C63F5DA}</a:tableStyleId>
              </a:tblPr>
              <a:tblGrid>
                <a:gridCol w="1105616">
                  <a:extLst>
                    <a:ext uri="{9D8B030D-6E8A-4147-A177-3AD203B41FA5}">
                      <a16:colId xmlns:a16="http://schemas.microsoft.com/office/drawing/2014/main" val="2586679417"/>
                    </a:ext>
                  </a:extLst>
                </a:gridCol>
                <a:gridCol w="805249">
                  <a:extLst>
                    <a:ext uri="{9D8B030D-6E8A-4147-A177-3AD203B41FA5}">
                      <a16:colId xmlns:a16="http://schemas.microsoft.com/office/drawing/2014/main" val="3491668694"/>
                    </a:ext>
                  </a:extLst>
                </a:gridCol>
                <a:gridCol w="805249">
                  <a:extLst>
                    <a:ext uri="{9D8B030D-6E8A-4147-A177-3AD203B41FA5}">
                      <a16:colId xmlns:a16="http://schemas.microsoft.com/office/drawing/2014/main" val="4177668435"/>
                    </a:ext>
                  </a:extLst>
                </a:gridCol>
                <a:gridCol w="805249">
                  <a:extLst>
                    <a:ext uri="{9D8B030D-6E8A-4147-A177-3AD203B41FA5}">
                      <a16:colId xmlns:a16="http://schemas.microsoft.com/office/drawing/2014/main" val="1087108406"/>
                    </a:ext>
                  </a:extLst>
                </a:gridCol>
                <a:gridCol w="805249">
                  <a:extLst>
                    <a:ext uri="{9D8B030D-6E8A-4147-A177-3AD203B41FA5}">
                      <a16:colId xmlns:a16="http://schemas.microsoft.com/office/drawing/2014/main" val="1315404648"/>
                    </a:ext>
                  </a:extLst>
                </a:gridCol>
              </a:tblGrid>
              <a:tr h="157422">
                <a:tc gridSpan="5">
                  <a:txBody>
                    <a:bodyPr/>
                    <a:lstStyle/>
                    <a:p>
                      <a:pPr>
                        <a:lnSpc>
                          <a:spcPct val="115000"/>
                        </a:lnSpc>
                      </a:pPr>
                      <a:r>
                        <a:rPr lang="nl-NL" sz="1200" b="1" dirty="0" err="1">
                          <a:effectLst/>
                          <a:latin typeface="+mn-lt"/>
                          <a:cs typeface="Times New Roman" panose="02020603050405020304" pitchFamily="18" charset="0"/>
                        </a:rPr>
                        <a:t>Electrical</a:t>
                      </a:r>
                      <a:r>
                        <a:rPr lang="nl-NL" sz="1200" b="1" dirty="0">
                          <a:effectLst/>
                          <a:latin typeface="+mn-lt"/>
                          <a:cs typeface="Times New Roman" panose="02020603050405020304" pitchFamily="18" charset="0"/>
                        </a:rPr>
                        <a:t> </a:t>
                      </a:r>
                      <a:r>
                        <a:rPr lang="nl-NL" sz="1200" b="1" dirty="0" err="1">
                          <a:effectLst/>
                          <a:latin typeface="+mn-lt"/>
                          <a:cs typeface="Times New Roman" panose="02020603050405020304" pitchFamily="18" charset="0"/>
                        </a:rPr>
                        <a:t>machinery</a:t>
                      </a:r>
                      <a:endParaRPr lang="nl-NL" sz="1200" b="1"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NL"/>
                    </a:p>
                  </a:txBody>
                  <a:tcPr/>
                </a:tc>
                <a:extLst>
                  <a:ext uri="{0D108BD9-81ED-4DB2-BD59-A6C34878D82A}">
                    <a16:rowId xmlns:a16="http://schemas.microsoft.com/office/drawing/2014/main" val="746777394"/>
                  </a:ext>
                </a:extLst>
              </a:tr>
              <a:tr h="157422">
                <a:tc>
                  <a:txBody>
                    <a:bodyPr/>
                    <a:lstStyle/>
                    <a:p>
                      <a:pPr>
                        <a:lnSpc>
                          <a:spcPct val="115000"/>
                        </a:lnSpc>
                      </a:pPr>
                      <a:endParaRPr lang="nl-NL" sz="1000" dirty="0">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lnSpc>
                          <a:spcPct val="115000"/>
                        </a:lnSpc>
                        <a:spcAft>
                          <a:spcPts val="0"/>
                        </a:spcAft>
                      </a:pPr>
                      <a:r>
                        <a:rPr lang="nl-NL" sz="1000" b="1" dirty="0">
                          <a:effectLst/>
                          <a:latin typeface="+mn-lt"/>
                          <a:ea typeface="Calibri" panose="020F0502020204030204" pitchFamily="34" charset="0"/>
                          <a:cs typeface="Times New Roman" panose="02020603050405020304" pitchFamily="18" charset="0"/>
                        </a:rPr>
                        <a:t>R&amp;D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nl-NL" sz="1000" b="1" dirty="0" err="1">
                          <a:effectLst/>
                          <a:latin typeface="+mn-lt"/>
                          <a:ea typeface="Calibri" panose="020F0502020204030204" pitchFamily="34" charset="0"/>
                          <a:cs typeface="Times New Roman" panose="02020603050405020304" pitchFamily="18" charset="0"/>
                        </a:rPr>
                        <a:t>Innovation</a:t>
                      </a:r>
                      <a:endParaRPr lang="nl-NL" sz="1000" b="1"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lnSpc>
                          <a:spcPct val="115000"/>
                        </a:lnSpc>
                        <a:spcAft>
                          <a:spcPts val="0"/>
                        </a:spcAft>
                      </a:pPr>
                      <a:endParaRPr lang="nl-NL" sz="9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978258"/>
                  </a:ext>
                </a:extLst>
              </a:tr>
              <a:tr h="157189">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obs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1,021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1,021</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985218"/>
                  </a:ext>
                </a:extLst>
              </a:tr>
              <a:tr h="283315">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N Reporting Units</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586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nl-NL" sz="1000" dirty="0">
                          <a:solidFill>
                            <a:schemeClr val="tx1"/>
                          </a:solidFill>
                          <a:effectLst/>
                          <a:latin typeface="+mn-lt"/>
                          <a:ea typeface="Calibri" panose="020F0502020204030204" pitchFamily="34" charset="0"/>
                          <a:cs typeface="Times New Roman" panose="02020603050405020304" pitchFamily="18" charset="0"/>
                        </a:rPr>
                        <a:t>586</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9274951"/>
                  </a:ext>
                </a:extLst>
              </a:tr>
              <a:tr h="0">
                <a:tc>
                  <a:txBody>
                    <a:bodyPr/>
                    <a:lstStyle/>
                    <a:p>
                      <a:pPr>
                        <a:lnSpc>
                          <a:spcPct val="115000"/>
                        </a:lnSpc>
                      </a:pPr>
                      <a:endParaRPr lang="nl-NL" sz="6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endParaRPr lang="nl-NL" sz="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552131"/>
                  </a:ext>
                </a:extLst>
              </a:tr>
              <a:tr h="157189">
                <a:tc>
                  <a:txBody>
                    <a:bodyPr/>
                    <a:lstStyle/>
                    <a:p>
                      <a:pPr>
                        <a:lnSpc>
                          <a:spcPct val="115000"/>
                        </a:lnSpc>
                      </a:pPr>
                      <a:endParaRPr lang="nl-NL" sz="1000"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err="1">
                          <a:solidFill>
                            <a:schemeClr val="tx1"/>
                          </a:solidFill>
                          <a:effectLst/>
                          <a:latin typeface="+mn-lt"/>
                          <a:ea typeface="Times New Roman" panose="02020603050405020304" pitchFamily="18" charset="0"/>
                          <a:cs typeface="Times New Roman" panose="02020603050405020304" pitchFamily="18" charset="0"/>
                        </a:rPr>
                        <a:t>dy</a:t>
                      </a:r>
                      <a:r>
                        <a:rPr lang="en-GB" sz="1000" b="1" dirty="0">
                          <a:solidFill>
                            <a:schemeClr val="tx1"/>
                          </a:solidFill>
                          <a:effectLst/>
                          <a:latin typeface="+mn-lt"/>
                          <a:ea typeface="Times New Roman" panose="02020603050405020304" pitchFamily="18" charset="0"/>
                          <a:cs typeface="Times New Roman" panose="02020603050405020304" pitchFamily="18" charset="0"/>
                        </a:rPr>
                        <a:t>/dx</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z-value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998134"/>
                  </a:ext>
                </a:extLst>
              </a:tr>
              <a:tr h="0">
                <a:tc>
                  <a:txBody>
                    <a:bodyPr/>
                    <a:lstStyle/>
                    <a:p>
                      <a:pPr>
                        <a:lnSpc>
                          <a:spcPct val="100000"/>
                        </a:lnSpc>
                        <a:spcAft>
                          <a:spcPts val="0"/>
                        </a:spcAft>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distance</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0.001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0.05</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0.038</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2.44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711097"/>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0.456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69.71</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0.466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73.24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35584"/>
                  </a:ext>
                </a:extLst>
              </a:tr>
              <a:tr h="0">
                <a:tc>
                  <a:txBody>
                    <a:bodyPr/>
                    <a:lstStyle/>
                    <a:p>
                      <a:pPr>
                        <a:lnSpc>
                          <a:spcPct val="100000"/>
                        </a:lnSpc>
                      </a:pPr>
                      <a:endParaRPr lang="nl-NL" sz="600" b="1" dirty="0">
                        <a:solidFill>
                          <a:schemeClr val="tx1"/>
                        </a:solidFill>
                        <a:effectLst/>
                        <a:latin typeface="+mn-lt"/>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l-NL" sz="600" dirty="0">
                        <a:solidFill>
                          <a:schemeClr val="tx1"/>
                        </a:solidFill>
                        <a:latin typeface="+mn-l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6520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-0.024</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-1.79</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0.025</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1.82</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3836192"/>
                  </a:ext>
                </a:extLst>
              </a:tr>
              <a:tr h="157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capacity</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0.364</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5.17</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0.456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33.73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6606798"/>
                  </a:ext>
                </a:extLst>
              </a:tr>
              <a:tr h="431287">
                <a:tc>
                  <a:txBody>
                    <a:bodyPr/>
                    <a:lstStyle/>
                    <a:p>
                      <a:pPr>
                        <a:lnSpc>
                          <a:spcPct val="100000"/>
                        </a:lnSpc>
                        <a:spcAft>
                          <a:spcPts val="0"/>
                        </a:spcAft>
                      </a:pPr>
                      <a:r>
                        <a:rPr lang="en-GB" sz="1000" b="1" dirty="0">
                          <a:solidFill>
                            <a:schemeClr val="tx1"/>
                          </a:solidFill>
                          <a:effectLst/>
                          <a:latin typeface="+mn-lt"/>
                          <a:ea typeface="Times New Roman" panose="02020603050405020304" pitchFamily="18" charset="0"/>
                          <a:cs typeface="Times New Roman" panose="02020603050405020304" pitchFamily="18" charset="0"/>
                        </a:rPr>
                        <a:t>Absorptive capacity × </a:t>
                      </a:r>
                      <a:r>
                        <a:rPr lang="en-GB" sz="1000" b="1" i="1" dirty="0">
                          <a:solidFill>
                            <a:schemeClr val="tx1"/>
                          </a:solidFill>
                          <a:effectLst/>
                          <a:latin typeface="+mn-lt"/>
                          <a:ea typeface="Times New Roman" panose="02020603050405020304" pitchFamily="18" charset="0"/>
                          <a:cs typeface="Times New Roman" panose="02020603050405020304" pitchFamily="18" charset="0"/>
                        </a:rPr>
                        <a:t>ln</a:t>
                      </a:r>
                      <a:r>
                        <a:rPr lang="en-GB" sz="1000" b="1" dirty="0">
                          <a:solidFill>
                            <a:schemeClr val="tx1"/>
                          </a:solidFill>
                          <a:effectLst/>
                          <a:latin typeface="+mn-lt"/>
                          <a:ea typeface="Times New Roman" panose="02020603050405020304" pitchFamily="18" charset="0"/>
                          <a:cs typeface="Times New Roman" panose="02020603050405020304" pitchFamily="18" charset="0"/>
                        </a:rPr>
                        <a:t> </a:t>
                      </a:r>
                      <a:r>
                        <a:rPr lang="en-GB" sz="1000" b="1" dirty="0" err="1">
                          <a:solidFill>
                            <a:schemeClr val="tx1"/>
                          </a:solidFill>
                          <a:effectLst/>
                          <a:latin typeface="+mn-lt"/>
                          <a:ea typeface="Times New Roman" panose="02020603050405020304" pitchFamily="18" charset="0"/>
                          <a:cs typeface="Times New Roman" panose="02020603050405020304" pitchFamily="18" charset="0"/>
                        </a:rPr>
                        <a:t>distance</a:t>
                      </a:r>
                      <a:r>
                        <a:rPr lang="en-GB" sz="1000" b="1" baseline="30000" dirty="0" err="1">
                          <a:solidFill>
                            <a:schemeClr val="tx1"/>
                          </a:solidFill>
                          <a:effectLst/>
                          <a:latin typeface="+mn-lt"/>
                          <a:ea typeface="Times New Roman" panose="02020603050405020304" pitchFamily="18" charset="0"/>
                          <a:cs typeface="Times New Roman" panose="02020603050405020304" pitchFamily="18" charset="0"/>
                        </a:rPr>
                        <a:t>b</a:t>
                      </a:r>
                      <a:endParaRPr lang="nl-NL" sz="1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-0.079</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a:solidFill>
                            <a:schemeClr val="tx1"/>
                          </a:solidFill>
                          <a:effectLst/>
                          <a:latin typeface="+mn-lt"/>
                          <a:ea typeface="Times New Roman" panose="02020603050405020304" pitchFamily="18" charset="0"/>
                          <a:cs typeface="Times New Roman" panose="02020603050405020304" pitchFamily="18" charset="0"/>
                        </a:rPr>
                        <a:t>-5.46</a:t>
                      </a:r>
                      <a:endParaRPr lang="nl-NL"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-0.033</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000" dirty="0">
                          <a:solidFill>
                            <a:schemeClr val="tx1"/>
                          </a:solidFill>
                          <a:effectLst/>
                          <a:latin typeface="+mn-lt"/>
                          <a:ea typeface="Times New Roman" panose="02020603050405020304" pitchFamily="18" charset="0"/>
                          <a:cs typeface="Times New Roman" panose="02020603050405020304" pitchFamily="18" charset="0"/>
                        </a:rPr>
                        <a:t>-1.96</a:t>
                      </a:r>
                      <a:endParaRPr lang="nl-NL"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979210"/>
                  </a:ext>
                </a:extLst>
              </a:tr>
            </a:tbl>
          </a:graphicData>
        </a:graphic>
      </p:graphicFrame>
    </p:spTree>
    <p:extLst>
      <p:ext uri="{BB962C8B-B14F-4D97-AF65-F5344CB8AC3E}">
        <p14:creationId xmlns:p14="http://schemas.microsoft.com/office/powerpoint/2010/main" val="13642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707886"/>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Conclusions </a:t>
            </a:r>
          </a:p>
        </p:txBody>
      </p:sp>
    </p:spTree>
    <p:extLst>
      <p:ext uri="{BB962C8B-B14F-4D97-AF65-F5344CB8AC3E}">
        <p14:creationId xmlns:p14="http://schemas.microsoft.com/office/powerpoint/2010/main" val="408312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1088"/>
            <a:ext cx="8375650" cy="423862"/>
          </a:xfrm>
        </p:spPr>
        <p:txBody>
          <a:bodyPr/>
          <a:lstStyle/>
          <a:p>
            <a:r>
              <a:rPr lang="en-GB" sz="3000" dirty="0"/>
              <a:t>Outline</a:t>
            </a:r>
          </a:p>
        </p:txBody>
      </p:sp>
      <p:sp>
        <p:nvSpPr>
          <p:cNvPr id="3" name="Content Placeholder 2"/>
          <p:cNvSpPr>
            <a:spLocks noGrp="1"/>
          </p:cNvSpPr>
          <p:nvPr>
            <p:ph idx="1"/>
          </p:nvPr>
        </p:nvSpPr>
        <p:spPr>
          <a:xfrm>
            <a:off x="384175" y="1549668"/>
            <a:ext cx="8374063" cy="4225658"/>
          </a:xfrm>
        </p:spPr>
        <p:txBody>
          <a:bodyPr/>
          <a:lstStyle/>
          <a:p>
            <a:pPr marL="355600" indent="-355600">
              <a:spcBef>
                <a:spcPts val="600"/>
              </a:spcBef>
              <a:spcAft>
                <a:spcPts val="1800"/>
              </a:spcAft>
              <a:buClr>
                <a:srgbClr val="C00000"/>
              </a:buClr>
              <a:buFont typeface="+mj-lt"/>
              <a:buAutoNum type="arabicPeriod"/>
            </a:pPr>
            <a:r>
              <a:rPr lang="en-GB" sz="2800" dirty="0"/>
              <a:t>UK policy context and research project</a:t>
            </a:r>
          </a:p>
          <a:p>
            <a:pPr marL="355600" indent="-355600">
              <a:spcBef>
                <a:spcPts val="600"/>
              </a:spcBef>
              <a:spcAft>
                <a:spcPts val="1800"/>
              </a:spcAft>
              <a:buClr>
                <a:srgbClr val="C00000"/>
              </a:buClr>
              <a:buFont typeface="+mj-lt"/>
              <a:buAutoNum type="arabicPeriod"/>
            </a:pPr>
            <a:r>
              <a:rPr lang="en-GB" sz="2800" dirty="0"/>
              <a:t>The changing geography of advanced manufacturing in Britain</a:t>
            </a:r>
          </a:p>
          <a:p>
            <a:pPr marL="355600" indent="-355600">
              <a:spcBef>
                <a:spcPts val="600"/>
              </a:spcBef>
              <a:spcAft>
                <a:spcPts val="1800"/>
              </a:spcAft>
              <a:buClr>
                <a:srgbClr val="C00000"/>
              </a:buClr>
              <a:buFont typeface="+mj-lt"/>
              <a:buAutoNum type="arabicPeriod"/>
            </a:pPr>
            <a:r>
              <a:rPr lang="en-GB" sz="2800" dirty="0"/>
              <a:t>What is the effect of spatial proximity on R&amp;D and innovation performance?</a:t>
            </a:r>
          </a:p>
          <a:p>
            <a:pPr marL="355600" indent="-355600">
              <a:spcBef>
                <a:spcPts val="600"/>
              </a:spcBef>
              <a:spcAft>
                <a:spcPts val="1800"/>
              </a:spcAft>
              <a:buClr>
                <a:srgbClr val="C00000"/>
              </a:buClr>
              <a:buFont typeface="+mj-lt"/>
              <a:buAutoNum type="arabicPeriod"/>
            </a:pPr>
            <a:r>
              <a:rPr lang="en-GB" sz="2800" dirty="0"/>
              <a:t>Conclusions</a:t>
            </a:r>
          </a:p>
        </p:txBody>
      </p:sp>
    </p:spTree>
    <p:extLst>
      <p:ext uri="{BB962C8B-B14F-4D97-AF65-F5344CB8AC3E}">
        <p14:creationId xmlns:p14="http://schemas.microsoft.com/office/powerpoint/2010/main" val="356864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4175" y="1397000"/>
            <a:ext cx="8480425" cy="5354674"/>
          </a:xfrm>
        </p:spPr>
        <p:txBody>
          <a:bodyPr/>
          <a:lstStyle/>
          <a:p>
            <a:pPr marL="355600" indent="-355600">
              <a:spcBef>
                <a:spcPts val="1200"/>
              </a:spcBef>
              <a:spcAft>
                <a:spcPts val="0"/>
              </a:spcAft>
              <a:buClr>
                <a:srgbClr val="C00000"/>
              </a:buClr>
              <a:buSzPct val="120000"/>
            </a:pPr>
            <a:r>
              <a:rPr lang="en-GB" sz="1900" dirty="0"/>
              <a:t>In general, spatial proximity does not seem to have an important, positive effect on R&amp;D and innovation in AM industries. </a:t>
            </a:r>
          </a:p>
          <a:p>
            <a:pPr marL="712788" lvl="1" indent="-350838">
              <a:spcBef>
                <a:spcPts val="600"/>
              </a:spcBef>
              <a:spcAft>
                <a:spcPts val="0"/>
              </a:spcAft>
              <a:buClr>
                <a:srgbClr val="C00000"/>
              </a:buClr>
              <a:buSzPct val="110000"/>
              <a:buFont typeface="Wingdings" panose="05000000000000000000" pitchFamily="2" charset="2"/>
              <a:buChar char="§"/>
            </a:pPr>
            <a:r>
              <a:rPr lang="en-GB" sz="1700" dirty="0"/>
              <a:t>Only in Chemicals colocation has a positive impact; in other industries it appears to have a (small) negative impact, if anything.</a:t>
            </a:r>
          </a:p>
          <a:p>
            <a:pPr marL="355600" indent="-355600">
              <a:spcBef>
                <a:spcPts val="1200"/>
              </a:spcBef>
              <a:spcAft>
                <a:spcPts val="0"/>
              </a:spcAft>
              <a:buClr>
                <a:srgbClr val="C00000"/>
              </a:buClr>
              <a:buSzPct val="120000"/>
            </a:pPr>
            <a:r>
              <a:rPr lang="en-GB" sz="1900" dirty="0"/>
              <a:t>Absorptive capacity (which may serve as proxy for other forms of proximity) generally </a:t>
            </a:r>
            <a:r>
              <a:rPr lang="en-US" sz="1900" dirty="0"/>
              <a:t>has a powerful, positive effect on R&amp;D / innovation in every AM sector. </a:t>
            </a:r>
          </a:p>
          <a:p>
            <a:pPr marL="355600" indent="-355600">
              <a:spcBef>
                <a:spcPts val="1200"/>
              </a:spcBef>
              <a:spcAft>
                <a:spcPts val="0"/>
              </a:spcAft>
              <a:buClr>
                <a:srgbClr val="C00000"/>
              </a:buClr>
              <a:buSzPct val="120000"/>
            </a:pPr>
            <a:r>
              <a:rPr lang="en-US" sz="1900" dirty="0"/>
              <a:t>In two industries (Chemicals and Instruments) there is some evidence that firms with higher absorptive capacity benefit from colocation. But for most industries results are rather inconsistent.  </a:t>
            </a:r>
          </a:p>
          <a:p>
            <a:pPr marL="355600" indent="-355600">
              <a:spcBef>
                <a:spcPts val="1200"/>
              </a:spcBef>
              <a:spcAft>
                <a:spcPts val="0"/>
              </a:spcAft>
              <a:buClr>
                <a:srgbClr val="C00000"/>
              </a:buClr>
              <a:buSzPct val="120000"/>
            </a:pPr>
            <a:r>
              <a:rPr lang="en-US" sz="1900" dirty="0"/>
              <a:t>No real evidence that relative importance of spatial proximity and other forms of proximity, varies between the AM sectors.</a:t>
            </a:r>
          </a:p>
          <a:p>
            <a:pPr marL="712788" lvl="1" indent="-350838">
              <a:spcBef>
                <a:spcPts val="600"/>
              </a:spcBef>
              <a:spcAft>
                <a:spcPts val="0"/>
              </a:spcAft>
              <a:buClr>
                <a:srgbClr val="C00000"/>
              </a:buClr>
              <a:buSzPct val="120000"/>
            </a:pPr>
            <a:r>
              <a:rPr lang="en-US" sz="1700" dirty="0"/>
              <a:t> With the exception of Chemicals and perhaps Instruments.</a:t>
            </a:r>
          </a:p>
          <a:p>
            <a:pPr marL="355600" indent="-355600">
              <a:spcBef>
                <a:spcPts val="1200"/>
              </a:spcBef>
              <a:spcAft>
                <a:spcPts val="0"/>
              </a:spcAft>
              <a:buClr>
                <a:srgbClr val="C00000"/>
              </a:buClr>
              <a:buSzPct val="120000"/>
            </a:pPr>
            <a:r>
              <a:rPr lang="en-US" sz="1900" dirty="0"/>
              <a:t>Also no real evidence that there are differences between Automotive and Aerospace on the one hand, and Pharmaceuticals and Computers / Electronics on the other hand, in this respect. </a:t>
            </a:r>
            <a:endParaRPr lang="en-GB" sz="1900" dirty="0"/>
          </a:p>
          <a:p>
            <a:pPr marL="722313" indent="-361950">
              <a:buClr>
                <a:srgbClr val="C00000"/>
              </a:buClr>
              <a:buSzPct val="100000"/>
              <a:buFont typeface="Wingdings" panose="05000000000000000000" pitchFamily="2" charset="2"/>
              <a:buChar char="§"/>
            </a:pPr>
            <a:endParaRPr lang="en-GB" sz="2300" dirty="0"/>
          </a:p>
        </p:txBody>
      </p:sp>
      <p:sp>
        <p:nvSpPr>
          <p:cNvPr id="6" name="Title 1"/>
          <p:cNvSpPr>
            <a:spLocks noGrp="1"/>
          </p:cNvSpPr>
          <p:nvPr>
            <p:ph type="title"/>
          </p:nvPr>
        </p:nvSpPr>
        <p:spPr>
          <a:xfrm>
            <a:off x="384175" y="331088"/>
            <a:ext cx="8375650" cy="423862"/>
          </a:xfrm>
        </p:spPr>
        <p:txBody>
          <a:bodyPr/>
          <a:lstStyle/>
          <a:p>
            <a:r>
              <a:rPr lang="en-GB" sz="3000" dirty="0"/>
              <a:t>Conclusions</a:t>
            </a:r>
          </a:p>
        </p:txBody>
      </p:sp>
    </p:spTree>
    <p:extLst>
      <p:ext uri="{BB962C8B-B14F-4D97-AF65-F5344CB8AC3E}">
        <p14:creationId xmlns:p14="http://schemas.microsoft.com/office/powerpoint/2010/main" val="8010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707886"/>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Thank you for your attention!</a:t>
            </a:r>
          </a:p>
        </p:txBody>
      </p:sp>
    </p:spTree>
    <p:extLst>
      <p:ext uri="{BB962C8B-B14F-4D97-AF65-F5344CB8AC3E}">
        <p14:creationId xmlns:p14="http://schemas.microsoft.com/office/powerpoint/2010/main" val="161850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707886"/>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Spare slides</a:t>
            </a:r>
          </a:p>
        </p:txBody>
      </p:sp>
    </p:spTree>
    <p:extLst>
      <p:ext uri="{BB962C8B-B14F-4D97-AF65-F5344CB8AC3E}">
        <p14:creationId xmlns:p14="http://schemas.microsoft.com/office/powerpoint/2010/main" val="23807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398463"/>
            <a:ext cx="8375650" cy="423862"/>
          </a:xfrm>
        </p:spPr>
        <p:txBody>
          <a:bodyPr/>
          <a:lstStyle/>
          <a:p>
            <a:r>
              <a:rPr lang="nl-NL" dirty="0"/>
              <a:t>Data: </a:t>
            </a:r>
            <a:r>
              <a:rPr lang="nl-NL" dirty="0" err="1"/>
              <a:t>description</a:t>
            </a:r>
            <a:r>
              <a:rPr lang="nl-NL" dirty="0"/>
              <a:t> </a:t>
            </a:r>
            <a:r>
              <a:rPr lang="nl-NL" dirty="0" err="1"/>
              <a:t>and</a:t>
            </a:r>
            <a:r>
              <a:rPr lang="nl-NL" dirty="0"/>
              <a:t> sources</a:t>
            </a:r>
          </a:p>
        </p:txBody>
      </p:sp>
      <p:graphicFrame>
        <p:nvGraphicFramePr>
          <p:cNvPr id="4" name="Table 3">
            <a:extLst>
              <a:ext uri="{FF2B5EF4-FFF2-40B4-BE49-F238E27FC236}">
                <a16:creationId xmlns:a16="http://schemas.microsoft.com/office/drawing/2014/main" id="{B44FA83D-960B-40E1-9437-254FFB2A4CB3}"/>
              </a:ext>
            </a:extLst>
          </p:cNvPr>
          <p:cNvGraphicFramePr>
            <a:graphicFrameLocks noGrp="1"/>
          </p:cNvGraphicFramePr>
          <p:nvPr>
            <p:extLst>
              <p:ext uri="{D42A27DB-BD31-4B8C-83A1-F6EECF244321}">
                <p14:modId xmlns:p14="http://schemas.microsoft.com/office/powerpoint/2010/main" val="2186410492"/>
              </p:ext>
            </p:extLst>
          </p:nvPr>
        </p:nvGraphicFramePr>
        <p:xfrm>
          <a:off x="261865" y="1367208"/>
          <a:ext cx="8610286" cy="4570482"/>
        </p:xfrm>
        <a:graphic>
          <a:graphicData uri="http://schemas.openxmlformats.org/drawingml/2006/table">
            <a:tbl>
              <a:tblPr firstRow="1" firstCol="1" bandRow="1">
                <a:tableStyleId>{5940675A-B579-460E-94D1-54222C63F5DA}</a:tableStyleId>
              </a:tblPr>
              <a:tblGrid>
                <a:gridCol w="1484557">
                  <a:extLst>
                    <a:ext uri="{9D8B030D-6E8A-4147-A177-3AD203B41FA5}">
                      <a16:colId xmlns:a16="http://schemas.microsoft.com/office/drawing/2014/main" val="2586679417"/>
                    </a:ext>
                  </a:extLst>
                </a:gridCol>
                <a:gridCol w="6474940">
                  <a:extLst>
                    <a:ext uri="{9D8B030D-6E8A-4147-A177-3AD203B41FA5}">
                      <a16:colId xmlns:a16="http://schemas.microsoft.com/office/drawing/2014/main" val="473405490"/>
                    </a:ext>
                  </a:extLst>
                </a:gridCol>
                <a:gridCol w="650789">
                  <a:extLst>
                    <a:ext uri="{9D8B030D-6E8A-4147-A177-3AD203B41FA5}">
                      <a16:colId xmlns:a16="http://schemas.microsoft.com/office/drawing/2014/main" val="2234440784"/>
                    </a:ext>
                  </a:extLst>
                </a:gridCol>
              </a:tblGrid>
              <a:tr h="195382">
                <a:tc>
                  <a:txBody>
                    <a:bodyPr/>
                    <a:lstStyle/>
                    <a:p>
                      <a:pPr>
                        <a:lnSpc>
                          <a:spcPct val="115000"/>
                        </a:lnSpc>
                      </a:pPr>
                      <a:endParaRPr lang="nl-NL" sz="1100" dirty="0">
                        <a:effectLst/>
                        <a:latin typeface="Calibri" panose="020F0502020204030204" pitchFamily="34" charset="0"/>
                        <a:cs typeface="Times New Roman" panose="02020603050405020304" pitchFamily="18" charset="0"/>
                      </a:endParaRPr>
                    </a:p>
                  </a:txBody>
                  <a:tcPr marL="59303" marR="593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b="1" dirty="0">
                          <a:effectLst/>
                        </a:rPr>
                        <a:t>Description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b="1" dirty="0">
                          <a:effectLst/>
                        </a:rPr>
                        <a:t>Source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9932625"/>
                  </a:ext>
                </a:extLst>
              </a:tr>
              <a:tr h="195094">
                <a:tc>
                  <a:txBody>
                    <a:bodyPr/>
                    <a:lstStyle/>
                    <a:p>
                      <a:pPr>
                        <a:lnSpc>
                          <a:spcPct val="115000"/>
                        </a:lnSpc>
                        <a:spcAft>
                          <a:spcPts val="0"/>
                        </a:spcAft>
                      </a:pPr>
                      <a:r>
                        <a:rPr lang="en-GB" sz="1100" b="1" dirty="0">
                          <a:effectLst/>
                        </a:rPr>
                        <a:t>R&amp;D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variable coded 1 if RU undertook R&amp;D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err="1">
                          <a:effectLst/>
                        </a:rPr>
                        <a:t>CIS</a:t>
                      </a:r>
                      <a:r>
                        <a:rPr lang="en-GB" sz="1100" baseline="30000" dirty="0" err="1">
                          <a:effectLst/>
                        </a:rPr>
                        <a:t>a</a:t>
                      </a:r>
                      <a:endParaRPr lang="nl-NL" sz="11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3813045"/>
                  </a:ext>
                </a:extLst>
              </a:tr>
              <a:tr h="195094">
                <a:tc>
                  <a:txBody>
                    <a:bodyPr/>
                    <a:lstStyle/>
                    <a:p>
                      <a:pPr>
                        <a:lnSpc>
                          <a:spcPct val="115000"/>
                        </a:lnSpc>
                        <a:spcAft>
                          <a:spcPts val="0"/>
                        </a:spcAft>
                      </a:pPr>
                      <a:r>
                        <a:rPr lang="en-GB" sz="1100" b="1" dirty="0">
                          <a:effectLst/>
                        </a:rPr>
                        <a:t>Innovation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variable coded 1 if RU product or process innovated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CIS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9193163"/>
                  </a:ext>
                </a:extLst>
              </a:tr>
              <a:tr h="195094">
                <a:tc>
                  <a:txBody>
                    <a:bodyPr/>
                    <a:lstStyle/>
                    <a:p>
                      <a:pPr>
                        <a:lnSpc>
                          <a:spcPct val="115000"/>
                        </a:lnSpc>
                        <a:spcAft>
                          <a:spcPts val="0"/>
                        </a:spcAft>
                      </a:pPr>
                      <a:r>
                        <a:rPr lang="en-GB" sz="1100" b="1" dirty="0">
                          <a:effectLst/>
                        </a:rPr>
                        <a:t>ln distance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ln distance index based on co-location of plants (see text for details)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err="1">
                          <a:effectLst/>
                        </a:rPr>
                        <a:t>ARD</a:t>
                      </a:r>
                      <a:r>
                        <a:rPr lang="en-GB" sz="1100" baseline="30000" dirty="0" err="1">
                          <a:effectLst/>
                        </a:rPr>
                        <a:t>b</a:t>
                      </a:r>
                      <a:endParaRPr lang="nl-NL" sz="11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951443"/>
                  </a:ext>
                </a:extLst>
              </a:tr>
              <a:tr h="195094">
                <a:tc>
                  <a:txBody>
                    <a:bodyPr/>
                    <a:lstStyle/>
                    <a:p>
                      <a:pPr>
                        <a:lnSpc>
                          <a:spcPct val="115000"/>
                        </a:lnSpc>
                        <a:spcAft>
                          <a:spcPts val="0"/>
                        </a:spcAft>
                      </a:pPr>
                      <a:r>
                        <a:rPr lang="en-GB" sz="1100" b="1" dirty="0">
                          <a:effectLst/>
                        </a:rPr>
                        <a:t>Absorptive capacity</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Index based on SEM model of sources of external information and cooperation (see text for details)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CIS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258862"/>
                  </a:ext>
                </a:extLst>
              </a:tr>
              <a:tr h="195094">
                <a:tc>
                  <a:txBody>
                    <a:bodyPr/>
                    <a:lstStyle/>
                    <a:p>
                      <a:pPr>
                        <a:lnSpc>
                          <a:spcPct val="115000"/>
                        </a:lnSpc>
                        <a:spcAft>
                          <a:spcPts val="0"/>
                        </a:spcAft>
                      </a:pPr>
                      <a:r>
                        <a:rPr lang="en-GB" sz="1100" b="1" i="1" dirty="0">
                          <a:effectLst/>
                        </a:rPr>
                        <a:t>ln</a:t>
                      </a:r>
                      <a:r>
                        <a:rPr lang="en-GB" sz="1100" b="1" dirty="0">
                          <a:effectLst/>
                        </a:rPr>
                        <a:t> employment</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ln numbers employed in RU</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ARD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0406594"/>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wowemp</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ln numbers employed in enterprise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7672668"/>
                  </a:ext>
                </a:extLst>
              </a:tr>
              <a:tr h="141851">
                <a:tc>
                  <a:txBody>
                    <a:bodyPr/>
                    <a:lstStyle/>
                    <a:p>
                      <a:pPr>
                        <a:lnSpc>
                          <a:spcPct val="115000"/>
                        </a:lnSpc>
                        <a:spcAft>
                          <a:spcPts val="0"/>
                        </a:spcAft>
                      </a:pPr>
                      <a:r>
                        <a:rPr lang="en-GB" sz="1100" b="1">
                          <a:effectLst/>
                        </a:rPr>
                        <a:t>Graduates</a:t>
                      </a:r>
                      <a:endParaRPr lang="nl-NL" sz="1100" b="1">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Percentage of employees that are graduates (categorised into 5 sub-groups: 1=0% to 5=51+%)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CIS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5692833"/>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lkl</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ln capital stock divided by numbers employed in RU</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1261607"/>
                  </a:ext>
                </a:extLst>
              </a:tr>
              <a:tr h="195094">
                <a:tc>
                  <a:txBody>
                    <a:bodyPr/>
                    <a:lstStyle/>
                    <a:p>
                      <a:pPr>
                        <a:lnSpc>
                          <a:spcPct val="115000"/>
                        </a:lnSpc>
                        <a:spcAft>
                          <a:spcPts val="0"/>
                        </a:spcAft>
                      </a:pPr>
                      <a:r>
                        <a:rPr lang="en-GB" sz="1100" b="1" i="1" dirty="0">
                          <a:effectLst/>
                        </a:rPr>
                        <a:t>ln</a:t>
                      </a:r>
                      <a:r>
                        <a:rPr lang="en-GB" sz="1100" b="1" dirty="0">
                          <a:effectLst/>
                        </a:rPr>
                        <a:t> age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ln number of years since year of opening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636132"/>
                  </a:ext>
                </a:extLst>
              </a:tr>
              <a:tr h="0">
                <a:tc>
                  <a:txBody>
                    <a:bodyPr/>
                    <a:lstStyle/>
                    <a:p>
                      <a:pPr>
                        <a:lnSpc>
                          <a:spcPct val="115000"/>
                        </a:lnSpc>
                        <a:spcAft>
                          <a:spcPts val="0"/>
                        </a:spcAft>
                      </a:pPr>
                      <a:r>
                        <a:rPr lang="en-GB" sz="1100" b="1" dirty="0" err="1">
                          <a:effectLst/>
                        </a:rPr>
                        <a:t>Multireg</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Dummy coded 1 if RU belongs to an enterprise operating plants in more than one UK region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4351375"/>
                  </a:ext>
                </a:extLst>
              </a:tr>
              <a:tr h="0">
                <a:tc>
                  <a:txBody>
                    <a:bodyPr/>
                    <a:lstStyle/>
                    <a:p>
                      <a:pPr>
                        <a:lnSpc>
                          <a:spcPct val="115000"/>
                        </a:lnSpc>
                        <a:spcAft>
                          <a:spcPts val="0"/>
                        </a:spcAft>
                      </a:pPr>
                      <a:r>
                        <a:rPr lang="en-GB" sz="1100" b="1" dirty="0" err="1">
                          <a:effectLst/>
                        </a:rPr>
                        <a:t>Multisic</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RU belongs to an enterprise operating in more than one SIC (4-digit level)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981293"/>
                  </a:ext>
                </a:extLst>
              </a:tr>
              <a:tr h="195094">
                <a:tc>
                  <a:txBody>
                    <a:bodyPr/>
                    <a:lstStyle/>
                    <a:p>
                      <a:pPr>
                        <a:lnSpc>
                          <a:spcPct val="115000"/>
                        </a:lnSpc>
                        <a:spcAft>
                          <a:spcPts val="0"/>
                        </a:spcAft>
                      </a:pPr>
                      <a:r>
                        <a:rPr lang="en-GB" sz="1100" b="1" dirty="0">
                          <a:effectLst/>
                        </a:rPr>
                        <a:t>Single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RU comprises a single-plant enterprise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10519"/>
                  </a:ext>
                </a:extLst>
              </a:tr>
              <a:tr h="195094">
                <a:tc>
                  <a:txBody>
                    <a:bodyPr/>
                    <a:lstStyle/>
                    <a:p>
                      <a:pPr>
                        <a:lnSpc>
                          <a:spcPct val="115000"/>
                        </a:lnSpc>
                        <a:spcAft>
                          <a:spcPts val="0"/>
                        </a:spcAft>
                      </a:pPr>
                      <a:r>
                        <a:rPr lang="en-GB" sz="1100" b="1" dirty="0">
                          <a:effectLst/>
                        </a:rPr>
                        <a:t>USA</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RU is US-owned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6247670"/>
                  </a:ext>
                </a:extLst>
              </a:tr>
              <a:tr h="195094">
                <a:tc>
                  <a:txBody>
                    <a:bodyPr/>
                    <a:lstStyle/>
                    <a:p>
                      <a:pPr>
                        <a:lnSpc>
                          <a:spcPct val="115000"/>
                        </a:lnSpc>
                        <a:spcAft>
                          <a:spcPts val="0"/>
                        </a:spcAft>
                      </a:pPr>
                      <a:r>
                        <a:rPr lang="en-GB" sz="1100" b="1" dirty="0">
                          <a:effectLst/>
                        </a:rPr>
                        <a:t>EU</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RU is EU-owned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0297537"/>
                  </a:ext>
                </a:extLst>
              </a:tr>
              <a:tr h="195094">
                <a:tc>
                  <a:txBody>
                    <a:bodyPr/>
                    <a:lstStyle/>
                    <a:p>
                      <a:pPr>
                        <a:lnSpc>
                          <a:spcPct val="115000"/>
                        </a:lnSpc>
                        <a:spcAft>
                          <a:spcPts val="0"/>
                        </a:spcAft>
                      </a:pPr>
                      <a:r>
                        <a:rPr lang="en-GB" sz="1100" b="1" dirty="0">
                          <a:effectLst/>
                        </a:rPr>
                        <a:t>Other foreign-owned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RU is Other foreign-owned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5195767"/>
                  </a:ext>
                </a:extLst>
              </a:tr>
              <a:tr h="0">
                <a:tc>
                  <a:txBody>
                    <a:bodyPr/>
                    <a:lstStyle/>
                    <a:p>
                      <a:pPr>
                        <a:lnSpc>
                          <a:spcPct val="115000"/>
                        </a:lnSpc>
                        <a:spcAft>
                          <a:spcPts val="0"/>
                        </a:spcAft>
                      </a:pPr>
                      <a:r>
                        <a:rPr lang="en-GB" sz="1100" b="1" dirty="0">
                          <a:effectLst/>
                        </a:rPr>
                        <a:t>Outward FDI</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Dummy coded 1 if plant belongs to a UK or UK-registered foreign-owned firm involved in outward FDI</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err="1">
                          <a:effectLst/>
                        </a:rPr>
                        <a:t>AFDI</a:t>
                      </a:r>
                      <a:r>
                        <a:rPr lang="en-GB" sz="1100" baseline="30000" dirty="0" err="1">
                          <a:effectLst/>
                        </a:rPr>
                        <a:t>c</a:t>
                      </a:r>
                      <a:endParaRPr lang="nl-NL" sz="11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7308603"/>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herf</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Herfindahl index of industry concentration (3-digit level)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2987964"/>
                  </a:ext>
                </a:extLst>
              </a:tr>
              <a:tr h="361586">
                <a:tc>
                  <a:txBody>
                    <a:bodyPr/>
                    <a:lstStyle/>
                    <a:p>
                      <a:pPr>
                        <a:lnSpc>
                          <a:spcPct val="115000"/>
                        </a:lnSpc>
                        <a:spcAft>
                          <a:spcPts val="0"/>
                        </a:spcAft>
                      </a:pPr>
                      <a:r>
                        <a:rPr lang="en-GB" sz="1100" b="1" i="1" dirty="0">
                          <a:effectLst/>
                        </a:rPr>
                        <a:t>ln</a:t>
                      </a:r>
                      <a:r>
                        <a:rPr lang="en-GB" sz="1100" b="1" dirty="0">
                          <a:effectLst/>
                        </a:rPr>
                        <a:t> diversification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Percentage of 5-digit industries located in travel-to-work (TTWA) area in which plant is located – Jacobian </a:t>
                      </a:r>
                      <a:r>
                        <a:rPr lang="en-GB" sz="1100" dirty="0" err="1">
                          <a:effectLst/>
                        </a:rPr>
                        <a:t>spillovers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a:effectLst/>
                        </a:rPr>
                        <a:t>ARD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4029365"/>
                  </a:ext>
                </a:extLst>
              </a:tr>
              <a:tr h="361586">
                <a:tc>
                  <a:txBody>
                    <a:bodyPr/>
                    <a:lstStyle/>
                    <a:p>
                      <a:pPr>
                        <a:lnSpc>
                          <a:spcPct val="115000"/>
                        </a:lnSpc>
                        <a:spcAft>
                          <a:spcPts val="0"/>
                        </a:spcAft>
                      </a:pPr>
                      <a:r>
                        <a:rPr lang="en-GB" sz="1100" b="1" dirty="0">
                          <a:effectLst/>
                        </a:rPr>
                        <a:t>Main city</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Dummy coded 1 if plant is located in major city (defined by NUTS3 code). These are London, Manchester, Birmingham, Glasgow, Edinburgh, Cardiff, Tyneside, Liverpool, Bristol, Nottingham, Leicester and Coventry. Note in estimated model, separate dummies were entered for each city.</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GB" sz="1100" dirty="0">
                          <a:effectLst/>
                        </a:rPr>
                        <a:t>ARD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4632284"/>
                  </a:ext>
                </a:extLst>
              </a:tr>
            </a:tbl>
          </a:graphicData>
        </a:graphic>
      </p:graphicFrame>
      <p:sp>
        <p:nvSpPr>
          <p:cNvPr id="5" name="TextBox 4">
            <a:extLst>
              <a:ext uri="{FF2B5EF4-FFF2-40B4-BE49-F238E27FC236}">
                <a16:creationId xmlns:a16="http://schemas.microsoft.com/office/drawing/2014/main" id="{3936D4D3-A588-4878-A713-62AB3A169654}"/>
              </a:ext>
            </a:extLst>
          </p:cNvPr>
          <p:cNvSpPr txBox="1"/>
          <p:nvPr/>
        </p:nvSpPr>
        <p:spPr>
          <a:xfrm>
            <a:off x="226447" y="6000540"/>
            <a:ext cx="8645704" cy="830997"/>
          </a:xfrm>
          <a:prstGeom prst="rect">
            <a:avLst/>
          </a:prstGeom>
          <a:noFill/>
        </p:spPr>
        <p:txBody>
          <a:bodyPr wrap="square" rtlCol="0">
            <a:spAutoFit/>
          </a:bodyPr>
          <a:lstStyle/>
          <a:p>
            <a:r>
              <a:rPr lang="en-US" sz="800" baseline="30000" dirty="0"/>
              <a:t>a</a:t>
            </a:r>
            <a:r>
              <a:rPr lang="en-US" sz="800" dirty="0"/>
              <a:t> Office for National Statistics, Northern Ireland Department of Enterprise, Trade and Investment, Department for Business, Innovation and Skills (2018). UK Innovation Survey, 1994-2016: Secure Access. [data collection]. 6th Edition. UK Data Service. SN 6699, http://doi.org/10.5255/UKDA-SN-6699-6. </a:t>
            </a:r>
          </a:p>
          <a:p>
            <a:r>
              <a:rPr lang="en-US" sz="800" baseline="30000" dirty="0"/>
              <a:t>b</a:t>
            </a:r>
            <a:r>
              <a:rPr lang="en-US" sz="800" dirty="0"/>
              <a:t> Office for National Statistics (2018) Annual Business Survey, 2008-16: Secure Access. [data collection]. 9th Edition. UK Data Service. SN: 7451 http://doi.org/10.5255/UKDA-SN-7451-9 and Office for National Statistics (2012) Annual Respondents Database, 1973-2008: Secure Access. [data collection]. 3rd  Edition. UK Data Service. SN: 6644 http://doi.org/10.5255/UKDA-SN-6644-5 </a:t>
            </a:r>
          </a:p>
          <a:p>
            <a:r>
              <a:rPr lang="en-US" sz="800" baseline="30000" dirty="0"/>
              <a:t>c</a:t>
            </a:r>
            <a:r>
              <a:rPr lang="en-US" sz="800" dirty="0"/>
              <a:t> Annual Inquiry into Foreign Direct Investment 1996-2016: Secure Access. [data collection]. 6th edition. UK Data Service. SN: 6664 http://doi.org/10.5255/UKDA-SN-6664-6 </a:t>
            </a:r>
          </a:p>
        </p:txBody>
      </p:sp>
    </p:spTree>
    <p:extLst>
      <p:ext uri="{BB962C8B-B14F-4D97-AF65-F5344CB8AC3E}">
        <p14:creationId xmlns:p14="http://schemas.microsoft.com/office/powerpoint/2010/main" val="331639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027D336-D1F5-420B-9123-E935C77BCE3F}"/>
              </a:ext>
            </a:extLst>
          </p:cNvPr>
          <p:cNvSpPr>
            <a:spLocks noGrp="1"/>
          </p:cNvSpPr>
          <p:nvPr>
            <p:ph type="title"/>
          </p:nvPr>
        </p:nvSpPr>
        <p:spPr>
          <a:xfrm>
            <a:off x="384175" y="398463"/>
            <a:ext cx="8375650" cy="423862"/>
          </a:xfrm>
        </p:spPr>
        <p:txBody>
          <a:bodyPr/>
          <a:lstStyle/>
          <a:p>
            <a:r>
              <a:rPr lang="nl-NL" dirty="0"/>
              <a:t>Data: means of variables 2004-2016</a:t>
            </a:r>
          </a:p>
        </p:txBody>
      </p:sp>
      <p:graphicFrame>
        <p:nvGraphicFramePr>
          <p:cNvPr id="4" name="Table 3">
            <a:extLst>
              <a:ext uri="{FF2B5EF4-FFF2-40B4-BE49-F238E27FC236}">
                <a16:creationId xmlns:a16="http://schemas.microsoft.com/office/drawing/2014/main" id="{B44FA83D-960B-40E1-9437-254FFB2A4CB3}"/>
              </a:ext>
            </a:extLst>
          </p:cNvPr>
          <p:cNvGraphicFramePr>
            <a:graphicFrameLocks noGrp="1"/>
          </p:cNvGraphicFramePr>
          <p:nvPr/>
        </p:nvGraphicFramePr>
        <p:xfrm>
          <a:off x="261865" y="1391922"/>
          <a:ext cx="8654455" cy="4165931"/>
        </p:xfrm>
        <a:graphic>
          <a:graphicData uri="http://schemas.openxmlformats.org/drawingml/2006/table">
            <a:tbl>
              <a:tblPr firstRow="1" firstCol="1" bandRow="1">
                <a:tableStyleId>{5940675A-B579-460E-94D1-54222C63F5DA}</a:tableStyleId>
              </a:tblPr>
              <a:tblGrid>
                <a:gridCol w="1468081">
                  <a:extLst>
                    <a:ext uri="{9D8B030D-6E8A-4147-A177-3AD203B41FA5}">
                      <a16:colId xmlns:a16="http://schemas.microsoft.com/office/drawing/2014/main" val="2586679417"/>
                    </a:ext>
                  </a:extLst>
                </a:gridCol>
                <a:gridCol w="798486">
                  <a:extLst>
                    <a:ext uri="{9D8B030D-6E8A-4147-A177-3AD203B41FA5}">
                      <a16:colId xmlns:a16="http://schemas.microsoft.com/office/drawing/2014/main" val="3491668694"/>
                    </a:ext>
                  </a:extLst>
                </a:gridCol>
                <a:gridCol w="798486">
                  <a:extLst>
                    <a:ext uri="{9D8B030D-6E8A-4147-A177-3AD203B41FA5}">
                      <a16:colId xmlns:a16="http://schemas.microsoft.com/office/drawing/2014/main" val="4177668435"/>
                    </a:ext>
                  </a:extLst>
                </a:gridCol>
                <a:gridCol w="798486">
                  <a:extLst>
                    <a:ext uri="{9D8B030D-6E8A-4147-A177-3AD203B41FA5}">
                      <a16:colId xmlns:a16="http://schemas.microsoft.com/office/drawing/2014/main" val="1087108406"/>
                    </a:ext>
                  </a:extLst>
                </a:gridCol>
                <a:gridCol w="798486">
                  <a:extLst>
                    <a:ext uri="{9D8B030D-6E8A-4147-A177-3AD203B41FA5}">
                      <a16:colId xmlns:a16="http://schemas.microsoft.com/office/drawing/2014/main" val="1315404648"/>
                    </a:ext>
                  </a:extLst>
                </a:gridCol>
                <a:gridCol w="798486">
                  <a:extLst>
                    <a:ext uri="{9D8B030D-6E8A-4147-A177-3AD203B41FA5}">
                      <a16:colId xmlns:a16="http://schemas.microsoft.com/office/drawing/2014/main" val="3984074390"/>
                    </a:ext>
                  </a:extLst>
                </a:gridCol>
                <a:gridCol w="798486">
                  <a:extLst>
                    <a:ext uri="{9D8B030D-6E8A-4147-A177-3AD203B41FA5}">
                      <a16:colId xmlns:a16="http://schemas.microsoft.com/office/drawing/2014/main" val="401809444"/>
                    </a:ext>
                  </a:extLst>
                </a:gridCol>
                <a:gridCol w="798486">
                  <a:extLst>
                    <a:ext uri="{9D8B030D-6E8A-4147-A177-3AD203B41FA5}">
                      <a16:colId xmlns:a16="http://schemas.microsoft.com/office/drawing/2014/main" val="1162864843"/>
                    </a:ext>
                  </a:extLst>
                </a:gridCol>
                <a:gridCol w="798486">
                  <a:extLst>
                    <a:ext uri="{9D8B030D-6E8A-4147-A177-3AD203B41FA5}">
                      <a16:colId xmlns:a16="http://schemas.microsoft.com/office/drawing/2014/main" val="473405490"/>
                    </a:ext>
                  </a:extLst>
                </a:gridCol>
                <a:gridCol w="798486">
                  <a:extLst>
                    <a:ext uri="{9D8B030D-6E8A-4147-A177-3AD203B41FA5}">
                      <a16:colId xmlns:a16="http://schemas.microsoft.com/office/drawing/2014/main" val="2234440784"/>
                    </a:ext>
                  </a:extLst>
                </a:gridCol>
              </a:tblGrid>
              <a:tr h="195382">
                <a:tc>
                  <a:txBody>
                    <a:bodyPr/>
                    <a:lstStyle/>
                    <a:p>
                      <a:pPr>
                        <a:lnSpc>
                          <a:spcPct val="115000"/>
                        </a:lnSpc>
                      </a:pPr>
                      <a:endParaRPr lang="nl-NL" sz="1100">
                        <a:effectLst/>
                        <a:latin typeface="Calibri" panose="020F0502020204030204" pitchFamily="34" charset="0"/>
                        <a:cs typeface="Times New Roman" panose="02020603050405020304" pitchFamily="18" charset="0"/>
                      </a:endParaRPr>
                    </a:p>
                  </a:txBody>
                  <a:tcPr marL="59303" marR="5930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Rest of Chemicals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Pharma-</a:t>
                      </a:r>
                      <a:r>
                        <a:rPr lang="en-GB" sz="1100" b="1" dirty="0" err="1">
                          <a:effectLst/>
                          <a:latin typeface="+mn-lt"/>
                          <a:ea typeface="Times New Roman" panose="02020603050405020304" pitchFamily="18" charset="0"/>
                          <a:cs typeface="Times New Roman" panose="02020603050405020304" pitchFamily="18" charset="0"/>
                        </a:rPr>
                        <a:t>ceuticals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Computers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Electrical machinery</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Electronics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err="1">
                          <a:effectLst/>
                          <a:latin typeface="+mn-lt"/>
                          <a:ea typeface="Times New Roman" panose="02020603050405020304" pitchFamily="18" charset="0"/>
                          <a:cs typeface="Times New Roman" panose="02020603050405020304" pitchFamily="18" charset="0"/>
                        </a:rPr>
                        <a:t>Instru-ments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Motor vehicles</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Aircraft</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Total</a:t>
                      </a:r>
                      <a:endParaRPr lang="nl-NL" sz="1100" b="1" dirty="0">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9932625"/>
                  </a:ext>
                </a:extLst>
              </a:tr>
              <a:tr h="195094">
                <a:tc>
                  <a:txBody>
                    <a:bodyPr/>
                    <a:lstStyle/>
                    <a:p>
                      <a:pPr>
                        <a:lnSpc>
                          <a:spcPct val="115000"/>
                        </a:lnSpc>
                        <a:spcAft>
                          <a:spcPts val="0"/>
                        </a:spcAft>
                      </a:pPr>
                      <a:r>
                        <a:rPr lang="en-GB" sz="1100" b="1" dirty="0">
                          <a:effectLst/>
                        </a:rPr>
                        <a:t>R&amp;D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0.619</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0.673</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0.581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0.500</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0.619</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0.607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0.435</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0.439</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0.556</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3813045"/>
                  </a:ext>
                </a:extLst>
              </a:tr>
              <a:tr h="195094">
                <a:tc>
                  <a:txBody>
                    <a:bodyPr/>
                    <a:lstStyle/>
                    <a:p>
                      <a:pPr>
                        <a:lnSpc>
                          <a:spcPct val="115000"/>
                        </a:lnSpc>
                        <a:spcAft>
                          <a:spcPts val="0"/>
                        </a:spcAft>
                      </a:pPr>
                      <a:r>
                        <a:rPr lang="en-GB" sz="1100" b="1" dirty="0">
                          <a:effectLst/>
                        </a:rPr>
                        <a:t>Innovation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0.605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0.646</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0.524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0.488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0.603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0.587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0.414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0.363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0.535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9193163"/>
                  </a:ext>
                </a:extLst>
              </a:tr>
              <a:tr h="195094">
                <a:tc>
                  <a:txBody>
                    <a:bodyPr/>
                    <a:lstStyle/>
                    <a:p>
                      <a:pPr>
                        <a:lnSpc>
                          <a:spcPct val="115000"/>
                        </a:lnSpc>
                        <a:spcAft>
                          <a:spcPts val="0"/>
                        </a:spcAft>
                      </a:pPr>
                      <a:r>
                        <a:rPr lang="en-GB" sz="1100" b="1" i="1" dirty="0">
                          <a:effectLst/>
                        </a:rPr>
                        <a:t>ln</a:t>
                      </a:r>
                      <a:r>
                        <a:rPr lang="en-GB" sz="1100" b="1" dirty="0">
                          <a:effectLst/>
                        </a:rPr>
                        <a:t> distance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3.736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4.391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3.648</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3.489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3.557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3.411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3.907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4.345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3.642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6951443"/>
                  </a:ext>
                </a:extLst>
              </a:tr>
              <a:tr h="195094">
                <a:tc>
                  <a:txBody>
                    <a:bodyPr/>
                    <a:lstStyle/>
                    <a:p>
                      <a:pPr>
                        <a:lnSpc>
                          <a:spcPct val="115000"/>
                        </a:lnSpc>
                        <a:spcAft>
                          <a:spcPts val="0"/>
                        </a:spcAft>
                      </a:pPr>
                      <a:r>
                        <a:rPr lang="en-GB" sz="1100" b="1" dirty="0">
                          <a:effectLst/>
                        </a:rPr>
                        <a:t>Absorptive capacity</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4.156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4.764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3.981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3.851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3.803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3.766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4.262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5.352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4.025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258862"/>
                  </a:ext>
                </a:extLst>
              </a:tr>
              <a:tr h="195094">
                <a:tc>
                  <a:txBody>
                    <a:bodyPr/>
                    <a:lstStyle/>
                    <a:p>
                      <a:pPr>
                        <a:lnSpc>
                          <a:spcPct val="115000"/>
                        </a:lnSpc>
                        <a:spcAft>
                          <a:spcPts val="0"/>
                        </a:spcAft>
                      </a:pPr>
                      <a:r>
                        <a:rPr lang="en-GB" sz="1100" b="1" i="1" dirty="0">
                          <a:effectLst/>
                        </a:rPr>
                        <a:t>ln</a:t>
                      </a:r>
                      <a:r>
                        <a:rPr lang="en-GB" sz="1100" b="1" dirty="0">
                          <a:effectLst/>
                        </a:rPr>
                        <a:t> employment</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3.020</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2.742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2.233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2.618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2.651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1.912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2.546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2.433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0406594"/>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wowemp</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10.398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9.666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9.658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9.523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9.679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9.508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9.786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10.353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9.766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7672668"/>
                  </a:ext>
                </a:extLst>
              </a:tr>
              <a:tr h="83374">
                <a:tc>
                  <a:txBody>
                    <a:bodyPr/>
                    <a:lstStyle/>
                    <a:p>
                      <a:pPr>
                        <a:lnSpc>
                          <a:spcPct val="115000"/>
                        </a:lnSpc>
                        <a:spcAft>
                          <a:spcPts val="0"/>
                        </a:spcAft>
                      </a:pPr>
                      <a:r>
                        <a:rPr lang="en-GB" sz="1100" b="1">
                          <a:effectLst/>
                        </a:rPr>
                        <a:t>Graduates</a:t>
                      </a:r>
                      <a:endParaRPr lang="nl-NL" sz="1100" b="1">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2.673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2.523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2.418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2.506</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2.468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2.435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2.585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2.578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5692833"/>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lkl</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0.305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0.356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0.256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0.193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0.229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0.217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0.187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0.512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0.240</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1261607"/>
                  </a:ext>
                </a:extLst>
              </a:tr>
              <a:tr h="195094">
                <a:tc>
                  <a:txBody>
                    <a:bodyPr/>
                    <a:lstStyle/>
                    <a:p>
                      <a:pPr>
                        <a:lnSpc>
                          <a:spcPct val="115000"/>
                        </a:lnSpc>
                        <a:spcAft>
                          <a:spcPts val="0"/>
                        </a:spcAft>
                      </a:pPr>
                      <a:r>
                        <a:rPr lang="en-GB" sz="1100" b="1" i="1" dirty="0">
                          <a:effectLst/>
                        </a:rPr>
                        <a:t>ln</a:t>
                      </a:r>
                      <a:r>
                        <a:rPr lang="en-GB" sz="1100" b="1" dirty="0">
                          <a:effectLst/>
                        </a:rPr>
                        <a:t> age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0.387</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0.468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0.473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0.295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0.314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0.266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0.299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0.487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2636132"/>
                  </a:ext>
                </a:extLst>
              </a:tr>
              <a:tr h="31816">
                <a:tc>
                  <a:txBody>
                    <a:bodyPr/>
                    <a:lstStyle/>
                    <a:p>
                      <a:pPr>
                        <a:lnSpc>
                          <a:spcPct val="115000"/>
                        </a:lnSpc>
                        <a:spcAft>
                          <a:spcPts val="0"/>
                        </a:spcAft>
                      </a:pPr>
                      <a:r>
                        <a:rPr lang="en-GB" sz="1100" b="1" dirty="0" err="1">
                          <a:effectLst/>
                        </a:rPr>
                        <a:t>Multireg</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0.543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0.506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0.488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0.647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0.643</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0.646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0.627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0.356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0.605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4351375"/>
                  </a:ext>
                </a:extLst>
              </a:tr>
              <a:tr h="139787">
                <a:tc>
                  <a:txBody>
                    <a:bodyPr/>
                    <a:lstStyle/>
                    <a:p>
                      <a:pPr>
                        <a:lnSpc>
                          <a:spcPct val="115000"/>
                        </a:lnSpc>
                        <a:spcAft>
                          <a:spcPts val="0"/>
                        </a:spcAft>
                      </a:pPr>
                      <a:r>
                        <a:rPr lang="en-GB" sz="1100" b="1" dirty="0" err="1">
                          <a:effectLst/>
                        </a:rPr>
                        <a:t>Multisic</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0.093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0.108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0.075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0.058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0.054</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0.064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0.062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0.142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0.071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981293"/>
                  </a:ext>
                </a:extLst>
              </a:tr>
              <a:tr h="195094">
                <a:tc>
                  <a:txBody>
                    <a:bodyPr/>
                    <a:lstStyle/>
                    <a:p>
                      <a:pPr>
                        <a:lnSpc>
                          <a:spcPct val="115000"/>
                        </a:lnSpc>
                        <a:spcAft>
                          <a:spcPts val="0"/>
                        </a:spcAft>
                      </a:pPr>
                      <a:r>
                        <a:rPr lang="en-GB" sz="1100" b="1" dirty="0">
                          <a:effectLst/>
                        </a:rPr>
                        <a:t>Single</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0.088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0.153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0.045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0.046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Calibri" panose="020F0502020204030204" pitchFamily="34" charset="0"/>
                          <a:cs typeface="Times New Roman" panose="02020603050405020304" pitchFamily="18" charset="0"/>
                        </a:rPr>
                        <a:t>0.036</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0.045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0.097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0.077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0.063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210519"/>
                  </a:ext>
                </a:extLst>
              </a:tr>
              <a:tr h="195094">
                <a:tc>
                  <a:txBody>
                    <a:bodyPr/>
                    <a:lstStyle/>
                    <a:p>
                      <a:pPr>
                        <a:lnSpc>
                          <a:spcPct val="115000"/>
                        </a:lnSpc>
                        <a:spcAft>
                          <a:spcPts val="0"/>
                        </a:spcAft>
                      </a:pPr>
                      <a:r>
                        <a:rPr lang="en-GB" sz="1100" b="1" dirty="0">
                          <a:effectLst/>
                        </a:rPr>
                        <a:t>USA</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0.069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0.067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0.036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0.024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0.019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0.051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0.039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Calibri" panose="020F0502020204030204" pitchFamily="34" charset="0"/>
                          <a:cs typeface="Times New Roman" panose="02020603050405020304" pitchFamily="18" charset="0"/>
                        </a:rPr>
                        <a:t>0.037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6247670"/>
                  </a:ext>
                </a:extLst>
              </a:tr>
              <a:tr h="195094">
                <a:tc>
                  <a:txBody>
                    <a:bodyPr/>
                    <a:lstStyle/>
                    <a:p>
                      <a:pPr>
                        <a:lnSpc>
                          <a:spcPct val="115000"/>
                        </a:lnSpc>
                        <a:spcAft>
                          <a:spcPts val="0"/>
                        </a:spcAft>
                      </a:pPr>
                      <a:r>
                        <a:rPr lang="en-GB" sz="1100" b="1" dirty="0">
                          <a:effectLst/>
                        </a:rPr>
                        <a:t>EU</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0.151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0.211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0.172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0.076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0.115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0.109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0.075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0.202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0.113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0297537"/>
                  </a:ext>
                </a:extLst>
              </a:tr>
              <a:tr h="195094">
                <a:tc>
                  <a:txBody>
                    <a:bodyPr/>
                    <a:lstStyle/>
                    <a:p>
                      <a:pPr>
                        <a:lnSpc>
                          <a:spcPct val="115000"/>
                        </a:lnSpc>
                        <a:spcAft>
                          <a:spcPts val="0"/>
                        </a:spcAft>
                      </a:pPr>
                      <a:r>
                        <a:rPr lang="en-GB" sz="1100" b="1" dirty="0">
                          <a:effectLst/>
                        </a:rPr>
                        <a:t>Other foreign-owned</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-2.316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-2.170</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-2.369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-2.527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-2.588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-2.995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-3.308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-2.097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-2.691</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5195767"/>
                  </a:ext>
                </a:extLst>
              </a:tr>
              <a:tr h="121307">
                <a:tc>
                  <a:txBody>
                    <a:bodyPr/>
                    <a:lstStyle/>
                    <a:p>
                      <a:pPr>
                        <a:lnSpc>
                          <a:spcPct val="115000"/>
                        </a:lnSpc>
                        <a:spcAft>
                          <a:spcPts val="0"/>
                        </a:spcAft>
                      </a:pPr>
                      <a:r>
                        <a:rPr lang="en-GB" sz="1100" b="1" dirty="0">
                          <a:effectLst/>
                        </a:rPr>
                        <a:t>Outward FDI</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-1.269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-1.376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-1.293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-1.346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-1.380</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-1.224</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-1.424</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-1.327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-1.315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7308603"/>
                  </a:ext>
                </a:extLst>
              </a:tr>
              <a:tr h="195094">
                <a:tc>
                  <a:txBody>
                    <a:bodyPr/>
                    <a:lstStyle/>
                    <a:p>
                      <a:pPr>
                        <a:lnSpc>
                          <a:spcPct val="115000"/>
                        </a:lnSpc>
                        <a:spcAft>
                          <a:spcPts val="0"/>
                        </a:spcAft>
                      </a:pPr>
                      <a:r>
                        <a:rPr lang="en-GB" sz="1100" b="1" i="1" dirty="0">
                          <a:effectLst/>
                        </a:rPr>
                        <a:t>ln</a:t>
                      </a:r>
                      <a:r>
                        <a:rPr lang="en-GB" sz="1100" b="1" dirty="0">
                          <a:effectLst/>
                        </a:rPr>
                        <a:t> </a:t>
                      </a:r>
                      <a:r>
                        <a:rPr lang="en-GB" sz="1100" b="1" dirty="0" err="1">
                          <a:effectLst/>
                        </a:rPr>
                        <a:t>herf</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0.143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0.096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0.116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0.133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0.085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0.182</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0.127</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0.106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0.138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42987964"/>
                  </a:ext>
                </a:extLst>
              </a:tr>
              <a:tr h="165939">
                <a:tc>
                  <a:txBody>
                    <a:bodyPr/>
                    <a:lstStyle/>
                    <a:p>
                      <a:pPr>
                        <a:lnSpc>
                          <a:spcPct val="115000"/>
                        </a:lnSpc>
                        <a:spcAft>
                          <a:spcPts val="0"/>
                        </a:spcAft>
                      </a:pPr>
                      <a:r>
                        <a:rPr lang="en-GB" sz="1100" b="1" i="1" dirty="0">
                          <a:effectLst/>
                        </a:rPr>
                        <a:t>ln</a:t>
                      </a:r>
                      <a:r>
                        <a:rPr lang="en-GB" sz="1100" b="1" dirty="0">
                          <a:effectLst/>
                        </a:rPr>
                        <a:t> diversification</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-0.016</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0.182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-0.225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-0.202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-0.063</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0.042</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-0.290</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-0.255</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-0.100</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4029365"/>
                  </a:ext>
                </a:extLst>
              </a:tr>
              <a:tr h="165939">
                <a:tc>
                  <a:txBody>
                    <a:bodyPr/>
                    <a:lstStyle/>
                    <a:p>
                      <a:pPr>
                        <a:lnSpc>
                          <a:spcPct val="115000"/>
                        </a:lnSpc>
                        <a:spcAft>
                          <a:spcPts val="0"/>
                        </a:spcAft>
                      </a:pPr>
                      <a:r>
                        <a:rPr lang="en-GB" sz="1100" b="1" dirty="0">
                          <a:effectLst/>
                        </a:rPr>
                        <a:t>Main city</a:t>
                      </a: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03" marR="59303"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-3.718</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-3.925</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-3.801</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-3.970</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-3.941</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a:effectLst/>
                          <a:latin typeface="+mn-lt"/>
                          <a:ea typeface="Times New Roman" panose="02020603050405020304" pitchFamily="18" charset="0"/>
                          <a:cs typeface="Times New Roman" panose="02020603050405020304" pitchFamily="18" charset="0"/>
                        </a:rPr>
                        <a:t>-3.909</a:t>
                      </a:r>
                      <a:endParaRPr lang="nl-NL" sz="110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-3.802</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-3.869</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GB" sz="1100" dirty="0">
                          <a:effectLst/>
                          <a:latin typeface="+mn-lt"/>
                          <a:ea typeface="Times New Roman" panose="02020603050405020304" pitchFamily="18" charset="0"/>
                          <a:cs typeface="Times New Roman" panose="02020603050405020304" pitchFamily="18" charset="0"/>
                        </a:rPr>
                        <a:t>-3.873</a:t>
                      </a:r>
                      <a:endParaRPr lang="nl-NL" sz="11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6198816"/>
                  </a:ext>
                </a:extLst>
              </a:tr>
            </a:tbl>
          </a:graphicData>
        </a:graphic>
      </p:graphicFrame>
    </p:spTree>
    <p:extLst>
      <p:ext uri="{BB962C8B-B14F-4D97-AF65-F5344CB8AC3E}">
        <p14:creationId xmlns:p14="http://schemas.microsoft.com/office/powerpoint/2010/main" val="402368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52102"/>
            <a:ext cx="8375650" cy="423862"/>
          </a:xfrm>
        </p:spPr>
        <p:txBody>
          <a:bodyPr/>
          <a:lstStyle/>
          <a:p>
            <a:r>
              <a:rPr lang="en-US" sz="2800" dirty="0"/>
              <a:t>Mean of </a:t>
            </a:r>
            <a:r>
              <a:rPr lang="en-US" sz="2800" i="1" dirty="0"/>
              <a:t>ln</a:t>
            </a:r>
            <a:r>
              <a:rPr lang="en-US" sz="2800" dirty="0"/>
              <a:t>⁡ Distance Index by Local Enterprise Partnership, all AM sectors, 2004-2016</a:t>
            </a:r>
            <a:endParaRPr lang="en-GB" sz="2800" dirty="0"/>
          </a:p>
        </p:txBody>
      </p:sp>
      <p:pic>
        <p:nvPicPr>
          <p:cNvPr id="2" name="Picture 1">
            <a:extLst>
              <a:ext uri="{FF2B5EF4-FFF2-40B4-BE49-F238E27FC236}">
                <a16:creationId xmlns:a16="http://schemas.microsoft.com/office/drawing/2014/main" id="{3542DFB1-2E17-4874-8072-CE08CA560836}"/>
              </a:ext>
            </a:extLst>
          </p:cNvPr>
          <p:cNvPicPr>
            <a:picLocks noChangeAspect="1"/>
          </p:cNvPicPr>
          <p:nvPr/>
        </p:nvPicPr>
        <p:blipFill>
          <a:blip r:embed="rId2"/>
          <a:stretch>
            <a:fillRect/>
          </a:stretch>
        </p:blipFill>
        <p:spPr>
          <a:xfrm>
            <a:off x="3073849" y="1323555"/>
            <a:ext cx="3022150" cy="5131131"/>
          </a:xfrm>
          <a:prstGeom prst="rect">
            <a:avLst/>
          </a:prstGeom>
        </p:spPr>
      </p:pic>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spTree>
    <p:extLst>
      <p:ext uri="{BB962C8B-B14F-4D97-AF65-F5344CB8AC3E}">
        <p14:creationId xmlns:p14="http://schemas.microsoft.com/office/powerpoint/2010/main" val="871298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43864"/>
            <a:ext cx="8375650" cy="423862"/>
          </a:xfrm>
        </p:spPr>
        <p:txBody>
          <a:bodyPr/>
          <a:lstStyle/>
          <a:p>
            <a:r>
              <a:rPr lang="en-US" sz="2800" dirty="0"/>
              <a:t>Mean of Absorptive Capacity index by Local Enterprise Partnership, all AM sectors, 2004-2016</a:t>
            </a:r>
            <a:endParaRPr lang="en-GB" sz="2800" dirty="0"/>
          </a:p>
        </p:txBody>
      </p:sp>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pic>
        <p:nvPicPr>
          <p:cNvPr id="3" name="Picture 2">
            <a:extLst>
              <a:ext uri="{FF2B5EF4-FFF2-40B4-BE49-F238E27FC236}">
                <a16:creationId xmlns:a16="http://schemas.microsoft.com/office/drawing/2014/main" id="{6E8FDADE-F267-456A-8790-EFA4BAD37AC5}"/>
              </a:ext>
            </a:extLst>
          </p:cNvPr>
          <p:cNvPicPr>
            <a:picLocks noChangeAspect="1"/>
          </p:cNvPicPr>
          <p:nvPr/>
        </p:nvPicPr>
        <p:blipFill>
          <a:blip r:embed="rId2"/>
          <a:stretch>
            <a:fillRect/>
          </a:stretch>
        </p:blipFill>
        <p:spPr>
          <a:xfrm>
            <a:off x="3068889" y="1334528"/>
            <a:ext cx="3002661" cy="5112639"/>
          </a:xfrm>
          <a:prstGeom prst="rect">
            <a:avLst/>
          </a:prstGeom>
        </p:spPr>
      </p:pic>
    </p:spTree>
    <p:extLst>
      <p:ext uri="{BB962C8B-B14F-4D97-AF65-F5344CB8AC3E}">
        <p14:creationId xmlns:p14="http://schemas.microsoft.com/office/powerpoint/2010/main" val="60795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43864"/>
            <a:ext cx="8375650" cy="423862"/>
          </a:xfrm>
        </p:spPr>
        <p:txBody>
          <a:bodyPr/>
          <a:lstStyle/>
          <a:p>
            <a:r>
              <a:rPr lang="en-US" sz="2800" dirty="0"/>
              <a:t>Mean of R&amp;D by Local Enterprise Partnership, all AM sectors, 2004-2016</a:t>
            </a:r>
            <a:endParaRPr lang="en-GB" sz="2800" dirty="0"/>
          </a:p>
        </p:txBody>
      </p:sp>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pic>
        <p:nvPicPr>
          <p:cNvPr id="2" name="Picture 1">
            <a:extLst>
              <a:ext uri="{FF2B5EF4-FFF2-40B4-BE49-F238E27FC236}">
                <a16:creationId xmlns:a16="http://schemas.microsoft.com/office/drawing/2014/main" id="{6E464F1D-653E-4364-9E5C-B38BB4EA8196}"/>
              </a:ext>
            </a:extLst>
          </p:cNvPr>
          <p:cNvPicPr>
            <a:picLocks noChangeAspect="1"/>
          </p:cNvPicPr>
          <p:nvPr/>
        </p:nvPicPr>
        <p:blipFill>
          <a:blip r:embed="rId2"/>
          <a:stretch>
            <a:fillRect/>
          </a:stretch>
        </p:blipFill>
        <p:spPr>
          <a:xfrm>
            <a:off x="3085363" y="1329408"/>
            <a:ext cx="3002661" cy="5112639"/>
          </a:xfrm>
          <a:prstGeom prst="rect">
            <a:avLst/>
          </a:prstGeom>
        </p:spPr>
      </p:pic>
    </p:spTree>
    <p:extLst>
      <p:ext uri="{BB962C8B-B14F-4D97-AF65-F5344CB8AC3E}">
        <p14:creationId xmlns:p14="http://schemas.microsoft.com/office/powerpoint/2010/main" val="1694086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43864"/>
            <a:ext cx="8375650" cy="423862"/>
          </a:xfrm>
        </p:spPr>
        <p:txBody>
          <a:bodyPr/>
          <a:lstStyle/>
          <a:p>
            <a:r>
              <a:rPr lang="en-US" sz="2800" dirty="0"/>
              <a:t>Mean of Innovation by Local Enterprise Partnership, all AM sectors, 2004-2016</a:t>
            </a:r>
            <a:endParaRPr lang="en-GB" sz="2800" dirty="0"/>
          </a:p>
        </p:txBody>
      </p:sp>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pic>
        <p:nvPicPr>
          <p:cNvPr id="3" name="Picture 2">
            <a:extLst>
              <a:ext uri="{FF2B5EF4-FFF2-40B4-BE49-F238E27FC236}">
                <a16:creationId xmlns:a16="http://schemas.microsoft.com/office/drawing/2014/main" id="{4A315071-51E3-49A0-9C4F-6B012EFC76B5}"/>
              </a:ext>
            </a:extLst>
          </p:cNvPr>
          <p:cNvPicPr>
            <a:picLocks noChangeAspect="1"/>
          </p:cNvPicPr>
          <p:nvPr/>
        </p:nvPicPr>
        <p:blipFill>
          <a:blip r:embed="rId2"/>
          <a:stretch>
            <a:fillRect/>
          </a:stretch>
        </p:blipFill>
        <p:spPr>
          <a:xfrm>
            <a:off x="3085375" y="1321170"/>
            <a:ext cx="3002661" cy="5112639"/>
          </a:xfrm>
          <a:prstGeom prst="rect">
            <a:avLst/>
          </a:prstGeom>
        </p:spPr>
      </p:pic>
    </p:spTree>
    <p:extLst>
      <p:ext uri="{BB962C8B-B14F-4D97-AF65-F5344CB8AC3E}">
        <p14:creationId xmlns:p14="http://schemas.microsoft.com/office/powerpoint/2010/main" val="386912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43864"/>
            <a:ext cx="8375650" cy="423862"/>
          </a:xfrm>
        </p:spPr>
        <p:txBody>
          <a:bodyPr/>
          <a:lstStyle/>
          <a:p>
            <a:r>
              <a:rPr lang="en-US" sz="2800" dirty="0"/>
              <a:t>Mean of Product innovation by Local Enterprise Partnership, all AM sectors, 2004-2016</a:t>
            </a:r>
            <a:endParaRPr lang="en-GB" sz="2800" dirty="0"/>
          </a:p>
        </p:txBody>
      </p:sp>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pic>
        <p:nvPicPr>
          <p:cNvPr id="2" name="Picture 1">
            <a:extLst>
              <a:ext uri="{FF2B5EF4-FFF2-40B4-BE49-F238E27FC236}">
                <a16:creationId xmlns:a16="http://schemas.microsoft.com/office/drawing/2014/main" id="{C99E1F40-A86C-4438-8D59-FE8A36EAEC78}"/>
              </a:ext>
            </a:extLst>
          </p:cNvPr>
          <p:cNvPicPr>
            <a:picLocks noChangeAspect="1"/>
          </p:cNvPicPr>
          <p:nvPr/>
        </p:nvPicPr>
        <p:blipFill>
          <a:blip r:embed="rId2"/>
          <a:stretch>
            <a:fillRect/>
          </a:stretch>
        </p:blipFill>
        <p:spPr>
          <a:xfrm>
            <a:off x="3070669" y="1326291"/>
            <a:ext cx="3002661" cy="5112639"/>
          </a:xfrm>
          <a:prstGeom prst="rect">
            <a:avLst/>
          </a:prstGeom>
        </p:spPr>
      </p:pic>
    </p:spTree>
    <p:extLst>
      <p:ext uri="{BB962C8B-B14F-4D97-AF65-F5344CB8AC3E}">
        <p14:creationId xmlns:p14="http://schemas.microsoft.com/office/powerpoint/2010/main" val="343267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1323439"/>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UK policy context </a:t>
            </a:r>
          </a:p>
          <a:p>
            <a:pPr algn="ctr"/>
            <a:r>
              <a:rPr lang="en-GB" sz="4000" b="1" dirty="0">
                <a:solidFill>
                  <a:srgbClr val="C00000"/>
                </a:solidFill>
                <a:latin typeface="Calibri" panose="020F0502020204030204" pitchFamily="34" charset="0"/>
              </a:rPr>
              <a:t>and research project </a:t>
            </a:r>
          </a:p>
        </p:txBody>
      </p:sp>
    </p:spTree>
    <p:extLst>
      <p:ext uri="{BB962C8B-B14F-4D97-AF65-F5344CB8AC3E}">
        <p14:creationId xmlns:p14="http://schemas.microsoft.com/office/powerpoint/2010/main" val="301793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143864"/>
            <a:ext cx="8375650" cy="423862"/>
          </a:xfrm>
        </p:spPr>
        <p:txBody>
          <a:bodyPr/>
          <a:lstStyle/>
          <a:p>
            <a:r>
              <a:rPr lang="en-US" sz="2800" dirty="0"/>
              <a:t>Mean of Process innovation by Local Enterprise Partnership, all AM sectors, 2004-2016</a:t>
            </a:r>
            <a:endParaRPr lang="en-GB" sz="2800" dirty="0"/>
          </a:p>
        </p:txBody>
      </p:sp>
      <p:sp>
        <p:nvSpPr>
          <p:cNvPr id="7" name="TextBox 6">
            <a:extLst>
              <a:ext uri="{FF2B5EF4-FFF2-40B4-BE49-F238E27FC236}">
                <a16:creationId xmlns:a16="http://schemas.microsoft.com/office/drawing/2014/main" id="{DB23362C-3DC7-4E1A-A7D1-FCD46E710A0F}"/>
              </a:ext>
            </a:extLst>
          </p:cNvPr>
          <p:cNvSpPr txBox="1"/>
          <p:nvPr/>
        </p:nvSpPr>
        <p:spPr>
          <a:xfrm>
            <a:off x="384175" y="6463331"/>
            <a:ext cx="8375650" cy="369332"/>
          </a:xfrm>
          <a:prstGeom prst="rect">
            <a:avLst/>
          </a:prstGeom>
          <a:noFill/>
        </p:spPr>
        <p:txBody>
          <a:bodyPr wrap="square" rtlCol="0">
            <a:spAutoFit/>
          </a:bodyPr>
          <a:lstStyle/>
          <a:p>
            <a:r>
              <a:rPr lang="en-GB" dirty="0"/>
              <a:t>UK Innovation Survey, 1994-2016</a:t>
            </a:r>
            <a:r>
              <a:rPr lang="nl-NL" dirty="0"/>
              <a:t>; </a:t>
            </a:r>
            <a:r>
              <a:rPr lang="en-GB" dirty="0"/>
              <a:t>'No data' indicates less than 10 firms</a:t>
            </a:r>
            <a:endParaRPr lang="nl-NL" dirty="0"/>
          </a:p>
        </p:txBody>
      </p:sp>
      <p:pic>
        <p:nvPicPr>
          <p:cNvPr id="3" name="Picture 2">
            <a:extLst>
              <a:ext uri="{FF2B5EF4-FFF2-40B4-BE49-F238E27FC236}">
                <a16:creationId xmlns:a16="http://schemas.microsoft.com/office/drawing/2014/main" id="{4EAFC96A-542A-45F2-B21C-CF41BF6089DF}"/>
              </a:ext>
            </a:extLst>
          </p:cNvPr>
          <p:cNvPicPr>
            <a:picLocks noChangeAspect="1"/>
          </p:cNvPicPr>
          <p:nvPr/>
        </p:nvPicPr>
        <p:blipFill>
          <a:blip r:embed="rId2"/>
          <a:stretch>
            <a:fillRect/>
          </a:stretch>
        </p:blipFill>
        <p:spPr>
          <a:xfrm>
            <a:off x="3077124" y="1321171"/>
            <a:ext cx="3002661" cy="5112639"/>
          </a:xfrm>
          <a:prstGeom prst="rect">
            <a:avLst/>
          </a:prstGeom>
        </p:spPr>
      </p:pic>
    </p:spTree>
    <p:extLst>
      <p:ext uri="{BB962C8B-B14F-4D97-AF65-F5344CB8AC3E}">
        <p14:creationId xmlns:p14="http://schemas.microsoft.com/office/powerpoint/2010/main" val="583484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4" y="106880"/>
            <a:ext cx="8759826" cy="935188"/>
          </a:xfrm>
        </p:spPr>
        <p:txBody>
          <a:bodyPr/>
          <a:lstStyle/>
          <a:p>
            <a:r>
              <a:rPr lang="en-GB" sz="3000" dirty="0"/>
              <a:t>Traditional Industrial Regions: Manufacturing and Mining share of employment in 1971</a:t>
            </a:r>
          </a:p>
        </p:txBody>
      </p:sp>
      <p:pic>
        <p:nvPicPr>
          <p:cNvPr id="6" name="Picture 5"/>
          <p:cNvPicPr>
            <a:picLocks noChangeAspect="1"/>
          </p:cNvPicPr>
          <p:nvPr/>
        </p:nvPicPr>
        <p:blipFill rotWithShape="1">
          <a:blip r:embed="rId2"/>
          <a:srcRect t="1172" b="3704"/>
          <a:stretch/>
        </p:blipFill>
        <p:spPr>
          <a:xfrm>
            <a:off x="2493264" y="1299210"/>
            <a:ext cx="4157472" cy="5589270"/>
          </a:xfrm>
          <a:prstGeom prst="rect">
            <a:avLst/>
          </a:prstGeom>
        </p:spPr>
      </p:pic>
    </p:spTree>
    <p:extLst>
      <p:ext uri="{BB962C8B-B14F-4D97-AF65-F5344CB8AC3E}">
        <p14:creationId xmlns:p14="http://schemas.microsoft.com/office/powerpoint/2010/main" val="796769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9698" y="1351146"/>
            <a:ext cx="7908417" cy="5168646"/>
          </a:xfrm>
          <a:prstGeom prst="rect">
            <a:avLst/>
          </a:prstGeom>
        </p:spPr>
      </p:pic>
      <p:sp>
        <p:nvSpPr>
          <p:cNvPr id="4" name="Title 3"/>
          <p:cNvSpPr>
            <a:spLocks noGrp="1"/>
          </p:cNvSpPr>
          <p:nvPr>
            <p:ph type="title"/>
          </p:nvPr>
        </p:nvSpPr>
        <p:spPr>
          <a:xfrm>
            <a:off x="384175" y="102674"/>
            <a:ext cx="8375650" cy="423862"/>
          </a:xfrm>
        </p:spPr>
        <p:txBody>
          <a:bodyPr/>
          <a:lstStyle/>
          <a:p>
            <a:r>
              <a:rPr lang="en-GB" sz="3000" dirty="0"/>
              <a:t>Development of shares by type of region (NUTS 2) in GVA Adv. Manufacturing</a:t>
            </a:r>
          </a:p>
        </p:txBody>
      </p:sp>
      <p:sp>
        <p:nvSpPr>
          <p:cNvPr id="9" name="TextBox 8"/>
          <p:cNvSpPr txBox="1"/>
          <p:nvPr/>
        </p:nvSpPr>
        <p:spPr>
          <a:xfrm>
            <a:off x="6838262" y="2264982"/>
            <a:ext cx="1965081" cy="830997"/>
          </a:xfrm>
          <a:prstGeom prst="rect">
            <a:avLst/>
          </a:prstGeom>
          <a:noFill/>
        </p:spPr>
        <p:txBody>
          <a:bodyPr wrap="square" rtlCol="0">
            <a:spAutoFit/>
          </a:bodyPr>
          <a:lstStyle/>
          <a:p>
            <a:pPr fontAlgn="t"/>
            <a:r>
              <a:rPr lang="en-GB" sz="1600" i="1" dirty="0">
                <a:latin typeface="+mj-lt"/>
              </a:rPr>
              <a:t>Population Density 1971 &lt; 186 pop/km2</a:t>
            </a:r>
          </a:p>
        </p:txBody>
      </p:sp>
      <p:sp>
        <p:nvSpPr>
          <p:cNvPr id="10" name="TextBox 9"/>
          <p:cNvSpPr txBox="1"/>
          <p:nvPr/>
        </p:nvSpPr>
        <p:spPr>
          <a:xfrm>
            <a:off x="6838263" y="4102252"/>
            <a:ext cx="1965080" cy="830997"/>
          </a:xfrm>
          <a:prstGeom prst="rect">
            <a:avLst/>
          </a:prstGeom>
          <a:noFill/>
        </p:spPr>
        <p:txBody>
          <a:bodyPr wrap="square" rtlCol="0">
            <a:spAutoFit/>
          </a:bodyPr>
          <a:lstStyle/>
          <a:p>
            <a:r>
              <a:rPr lang="en-GB" sz="1600" i="1" dirty="0">
                <a:latin typeface="+mj-lt"/>
              </a:rPr>
              <a:t>Population density 1971 Between 186 and 846 pop/km2</a:t>
            </a:r>
          </a:p>
        </p:txBody>
      </p:sp>
      <p:sp>
        <p:nvSpPr>
          <p:cNvPr id="11" name="TextBox 10"/>
          <p:cNvSpPr txBox="1"/>
          <p:nvPr/>
        </p:nvSpPr>
        <p:spPr>
          <a:xfrm>
            <a:off x="6838263" y="5438815"/>
            <a:ext cx="1965080" cy="830997"/>
          </a:xfrm>
          <a:prstGeom prst="rect">
            <a:avLst/>
          </a:prstGeom>
          <a:noFill/>
        </p:spPr>
        <p:txBody>
          <a:bodyPr wrap="square" rtlCol="0">
            <a:spAutoFit/>
          </a:bodyPr>
          <a:lstStyle/>
          <a:p>
            <a:r>
              <a:rPr lang="en-GB" sz="1600" i="1" dirty="0">
                <a:latin typeface="+mj-lt"/>
              </a:rPr>
              <a:t>Population density 1971 &gt; 846 pop/km2</a:t>
            </a:r>
          </a:p>
        </p:txBody>
      </p:sp>
      <p:sp>
        <p:nvSpPr>
          <p:cNvPr id="12" name="TextBox 11"/>
          <p:cNvSpPr txBox="1"/>
          <p:nvPr/>
        </p:nvSpPr>
        <p:spPr>
          <a:xfrm>
            <a:off x="384175" y="6521596"/>
            <a:ext cx="8375650" cy="307777"/>
          </a:xfrm>
          <a:prstGeom prst="rect">
            <a:avLst/>
          </a:prstGeom>
          <a:noFill/>
        </p:spPr>
        <p:txBody>
          <a:bodyPr wrap="square" rtlCol="0">
            <a:spAutoFit/>
          </a:bodyPr>
          <a:lstStyle/>
          <a:p>
            <a:r>
              <a:rPr lang="en-GB" sz="1400" dirty="0"/>
              <a:t>Cambridge Econometrics, series at NUTS2-level 1971-2015</a:t>
            </a:r>
          </a:p>
        </p:txBody>
      </p:sp>
    </p:spTree>
    <p:extLst>
      <p:ext uri="{BB962C8B-B14F-4D97-AF65-F5344CB8AC3E}">
        <p14:creationId xmlns:p14="http://schemas.microsoft.com/office/powerpoint/2010/main" val="221762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4" y="106880"/>
            <a:ext cx="8759826" cy="935188"/>
          </a:xfrm>
        </p:spPr>
        <p:txBody>
          <a:bodyPr/>
          <a:lstStyle/>
          <a:p>
            <a:r>
              <a:rPr lang="en-GB" sz="3000" dirty="0"/>
              <a:t>Performance Advanced Manufacturing and </a:t>
            </a:r>
            <a:br>
              <a:rPr lang="en-GB" sz="3000" dirty="0"/>
            </a:br>
            <a:r>
              <a:rPr lang="en-GB" sz="3000" dirty="0"/>
              <a:t>R&amp;D expenditure as percentage of GDP</a:t>
            </a:r>
          </a:p>
        </p:txBody>
      </p:sp>
      <p:pic>
        <p:nvPicPr>
          <p:cNvPr id="3" name="Picture 2">
            <a:extLst>
              <a:ext uri="{FF2B5EF4-FFF2-40B4-BE49-F238E27FC236}">
                <a16:creationId xmlns:a16="http://schemas.microsoft.com/office/drawing/2014/main" id="{E8417597-74A6-4AD6-B2A6-592D9A1639CA}"/>
              </a:ext>
            </a:extLst>
          </p:cNvPr>
          <p:cNvPicPr>
            <a:picLocks noChangeAspect="1"/>
          </p:cNvPicPr>
          <p:nvPr/>
        </p:nvPicPr>
        <p:blipFill>
          <a:blip r:embed="rId2"/>
          <a:stretch>
            <a:fillRect/>
          </a:stretch>
        </p:blipFill>
        <p:spPr>
          <a:xfrm>
            <a:off x="552120" y="1356908"/>
            <a:ext cx="8046720" cy="5431536"/>
          </a:xfrm>
          <a:prstGeom prst="rect">
            <a:avLst/>
          </a:prstGeom>
        </p:spPr>
      </p:pic>
    </p:spTree>
    <p:extLst>
      <p:ext uri="{BB962C8B-B14F-4D97-AF65-F5344CB8AC3E}">
        <p14:creationId xmlns:p14="http://schemas.microsoft.com/office/powerpoint/2010/main" val="2191351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4" y="106880"/>
            <a:ext cx="8759826" cy="935188"/>
          </a:xfrm>
        </p:spPr>
        <p:txBody>
          <a:bodyPr/>
          <a:lstStyle/>
          <a:p>
            <a:r>
              <a:rPr lang="en-GB" sz="3000" dirty="0"/>
              <a:t>Performance Advanced Manufacturing and </a:t>
            </a:r>
            <a:br>
              <a:rPr lang="en-GB" sz="3000" dirty="0"/>
            </a:br>
            <a:r>
              <a:rPr lang="en-GB" sz="3000" dirty="0"/>
              <a:t>Growth University Research Income 1995-2015</a:t>
            </a:r>
          </a:p>
        </p:txBody>
      </p:sp>
      <p:pic>
        <p:nvPicPr>
          <p:cNvPr id="5" name="Picture 4">
            <a:extLst>
              <a:ext uri="{FF2B5EF4-FFF2-40B4-BE49-F238E27FC236}">
                <a16:creationId xmlns:a16="http://schemas.microsoft.com/office/drawing/2014/main" id="{262BF77D-1402-480E-99A2-8B985F63E230}"/>
              </a:ext>
            </a:extLst>
          </p:cNvPr>
          <p:cNvPicPr>
            <a:picLocks noChangeAspect="1"/>
          </p:cNvPicPr>
          <p:nvPr/>
        </p:nvPicPr>
        <p:blipFill>
          <a:blip r:embed="rId2"/>
          <a:stretch>
            <a:fillRect/>
          </a:stretch>
        </p:blipFill>
        <p:spPr>
          <a:xfrm>
            <a:off x="559833" y="1394800"/>
            <a:ext cx="8046720" cy="5337658"/>
          </a:xfrm>
          <a:prstGeom prst="rect">
            <a:avLst/>
          </a:prstGeom>
        </p:spPr>
      </p:pic>
    </p:spTree>
    <p:extLst>
      <p:ext uri="{BB962C8B-B14F-4D97-AF65-F5344CB8AC3E}">
        <p14:creationId xmlns:p14="http://schemas.microsoft.com/office/powerpoint/2010/main" val="281871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1088"/>
            <a:ext cx="8375650" cy="423862"/>
          </a:xfrm>
        </p:spPr>
        <p:txBody>
          <a:bodyPr/>
          <a:lstStyle/>
          <a:p>
            <a:r>
              <a:rPr lang="en-GB" sz="3000" dirty="0"/>
              <a:t>Policy context</a:t>
            </a:r>
          </a:p>
        </p:txBody>
      </p:sp>
      <p:sp>
        <p:nvSpPr>
          <p:cNvPr id="3" name="Content Placeholder 2"/>
          <p:cNvSpPr>
            <a:spLocks noGrp="1"/>
          </p:cNvSpPr>
          <p:nvPr>
            <p:ph idx="1"/>
          </p:nvPr>
        </p:nvSpPr>
        <p:spPr>
          <a:xfrm>
            <a:off x="384176" y="1554150"/>
            <a:ext cx="8375650" cy="4875530"/>
          </a:xfrm>
        </p:spPr>
        <p:txBody>
          <a:bodyPr/>
          <a:lstStyle/>
          <a:p>
            <a:pPr marL="355600" indent="-355600">
              <a:spcBef>
                <a:spcPts val="1800"/>
              </a:spcBef>
              <a:spcAft>
                <a:spcPts val="0"/>
              </a:spcAft>
              <a:buClr>
                <a:srgbClr val="C00000"/>
              </a:buClr>
              <a:buSzPct val="120000"/>
            </a:pPr>
            <a:r>
              <a:rPr lang="en-GB" dirty="0"/>
              <a:t>UK governments have since 2008 repeatedly expressed political concern to ‘rebalance’ economy, both </a:t>
            </a:r>
            <a:r>
              <a:rPr lang="en-GB" dirty="0" err="1"/>
              <a:t>sectorally</a:t>
            </a:r>
            <a:r>
              <a:rPr lang="en-GB" dirty="0"/>
              <a:t> and spatially.  </a:t>
            </a:r>
          </a:p>
          <a:p>
            <a:pPr marL="355600" indent="-355600">
              <a:spcBef>
                <a:spcPts val="1800"/>
              </a:spcBef>
              <a:spcAft>
                <a:spcPts val="0"/>
              </a:spcAft>
              <a:buClr>
                <a:srgbClr val="C00000"/>
              </a:buClr>
              <a:buSzPct val="120000"/>
            </a:pPr>
            <a:r>
              <a:rPr lang="en-GB" dirty="0"/>
              <a:t>Publication of the UK ‘Industrial Strategy’ in 2017, with core focus on ‘advanced manufacturing’, and with a renewed emphasis on ‘clusters’. </a:t>
            </a:r>
          </a:p>
          <a:p>
            <a:pPr marL="355600" indent="-355600">
              <a:spcBef>
                <a:spcPts val="1800"/>
              </a:spcBef>
              <a:spcAft>
                <a:spcPts val="0"/>
              </a:spcAft>
              <a:buClr>
                <a:srgbClr val="C00000"/>
              </a:buClr>
              <a:buSzPct val="120000"/>
            </a:pPr>
            <a:r>
              <a:rPr lang="en-GB" dirty="0"/>
              <a:t>Is rebalancing possible through (place-specific and place-based) support of advanced manufacturing, and if so how exactly?  </a:t>
            </a:r>
          </a:p>
          <a:p>
            <a:pPr marL="722313" lvl="1" indent="-361950">
              <a:spcBef>
                <a:spcPts val="1800"/>
              </a:spcBef>
              <a:spcAft>
                <a:spcPts val="0"/>
              </a:spcAft>
              <a:buClr>
                <a:srgbClr val="C00000"/>
              </a:buClr>
              <a:buSzPct val="100000"/>
              <a:buFont typeface="Wingdings" panose="05000000000000000000" pitchFamily="2" charset="2"/>
              <a:buChar char="§"/>
            </a:pPr>
            <a:r>
              <a:rPr lang="en-GB" sz="1800" dirty="0"/>
              <a:t>Parts of advanced manufacturing in which UK has strengths and potential comparative advantage</a:t>
            </a:r>
          </a:p>
          <a:p>
            <a:pPr marL="722313" lvl="1" indent="-361950">
              <a:spcBef>
                <a:spcPts val="1800"/>
              </a:spcBef>
              <a:spcAft>
                <a:spcPts val="0"/>
              </a:spcAft>
              <a:buClr>
                <a:srgbClr val="C00000"/>
              </a:buClr>
              <a:buSzPct val="100000"/>
              <a:buFont typeface="Wingdings" panose="05000000000000000000" pitchFamily="2" charset="2"/>
              <a:buChar char="§"/>
            </a:pPr>
            <a:r>
              <a:rPr lang="en-GB" sz="1800" dirty="0"/>
              <a:t>Cluster potential and benefits, opportunities for ‘reshoring’, </a:t>
            </a:r>
            <a:r>
              <a:rPr lang="en-GB" sz="1800" dirty="0" err="1"/>
              <a:t>servitisation</a:t>
            </a:r>
            <a:r>
              <a:rPr lang="en-GB" sz="1800" dirty="0"/>
              <a:t>, ‘Industry 4.0’, attraction of FDI?</a:t>
            </a:r>
          </a:p>
          <a:p>
            <a:pPr marL="454025" indent="-361950">
              <a:spcBef>
                <a:spcPts val="1800"/>
              </a:spcBef>
              <a:spcAft>
                <a:spcPts val="0"/>
              </a:spcAft>
              <a:buClr>
                <a:srgbClr val="C00000"/>
              </a:buClr>
              <a:buSzPct val="120000"/>
              <a:buFont typeface="Arial" panose="020B0604020202020204" pitchFamily="34" charset="0"/>
              <a:buChar char="•"/>
            </a:pPr>
            <a:r>
              <a:rPr lang="en-GB" dirty="0"/>
              <a:t>So far little analysis of industry that policy is seeking to target</a:t>
            </a:r>
          </a:p>
          <a:p>
            <a:endParaRPr lang="en-GB" dirty="0"/>
          </a:p>
          <a:p>
            <a:endParaRPr lang="en-GB" dirty="0"/>
          </a:p>
        </p:txBody>
      </p:sp>
    </p:spTree>
    <p:extLst>
      <p:ext uri="{BB962C8B-B14F-4D97-AF65-F5344CB8AC3E}">
        <p14:creationId xmlns:p14="http://schemas.microsoft.com/office/powerpoint/2010/main" val="5984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1088"/>
            <a:ext cx="8375650" cy="423862"/>
          </a:xfrm>
        </p:spPr>
        <p:txBody>
          <a:bodyPr/>
          <a:lstStyle/>
          <a:p>
            <a:r>
              <a:rPr lang="en-GB" sz="3000" dirty="0"/>
              <a:t>Large challenges</a:t>
            </a:r>
          </a:p>
        </p:txBody>
      </p:sp>
      <p:sp>
        <p:nvSpPr>
          <p:cNvPr id="3" name="Content Placeholder 2"/>
          <p:cNvSpPr>
            <a:spLocks noGrp="1"/>
          </p:cNvSpPr>
          <p:nvPr>
            <p:ph idx="1"/>
          </p:nvPr>
        </p:nvSpPr>
        <p:spPr>
          <a:xfrm>
            <a:off x="384175" y="1554150"/>
            <a:ext cx="8650097" cy="4875530"/>
          </a:xfrm>
        </p:spPr>
        <p:txBody>
          <a:bodyPr/>
          <a:lstStyle/>
          <a:p>
            <a:pPr marL="355600" indent="-355600">
              <a:spcBef>
                <a:spcPts val="1800"/>
              </a:spcBef>
              <a:spcAft>
                <a:spcPts val="0"/>
              </a:spcAft>
              <a:buClr>
                <a:srgbClr val="C00000"/>
              </a:buClr>
              <a:buSzPct val="120000"/>
            </a:pPr>
            <a:r>
              <a:rPr lang="en-GB" sz="2250" dirty="0"/>
              <a:t>Profound deindustrialisation since the late 1960s </a:t>
            </a:r>
          </a:p>
          <a:p>
            <a:pPr marL="355600" indent="-355600">
              <a:spcBef>
                <a:spcPts val="1800"/>
              </a:spcBef>
              <a:spcAft>
                <a:spcPts val="0"/>
              </a:spcAft>
              <a:buClr>
                <a:srgbClr val="C00000"/>
              </a:buClr>
              <a:buSzPct val="120000"/>
            </a:pPr>
            <a:r>
              <a:rPr lang="en-GB" sz="2250" dirty="0"/>
              <a:t>Eroded supply chains, skills shortages, gaps and breaks in innovation and production systems, and isolation of manufacturing SMEs  </a:t>
            </a:r>
          </a:p>
          <a:p>
            <a:pPr marL="355600" indent="-355600">
              <a:spcBef>
                <a:spcPts val="1800"/>
              </a:spcBef>
              <a:spcAft>
                <a:spcPts val="0"/>
              </a:spcAft>
              <a:buClr>
                <a:srgbClr val="C00000"/>
              </a:buClr>
              <a:buSzPct val="120000"/>
            </a:pPr>
            <a:r>
              <a:rPr lang="en-GB" sz="2250" dirty="0"/>
              <a:t>Impacts of ‘Industry 4.0’ and </a:t>
            </a:r>
            <a:r>
              <a:rPr lang="en-GB" sz="2250" dirty="0" err="1"/>
              <a:t>servitisation</a:t>
            </a:r>
            <a:r>
              <a:rPr lang="en-GB" sz="2250" dirty="0"/>
              <a:t> unknown </a:t>
            </a:r>
          </a:p>
          <a:p>
            <a:pPr marL="355600" indent="-355600">
              <a:spcBef>
                <a:spcPts val="1800"/>
              </a:spcBef>
              <a:spcAft>
                <a:spcPts val="0"/>
              </a:spcAft>
              <a:buClr>
                <a:srgbClr val="C00000"/>
              </a:buClr>
              <a:buSzPct val="120000"/>
            </a:pPr>
            <a:r>
              <a:rPr lang="en-GB" sz="2250" dirty="0"/>
              <a:t>Big differences in productivity and innovation performance across different industries, between different regions, and between different firms</a:t>
            </a:r>
          </a:p>
          <a:p>
            <a:pPr marL="355600" indent="-355600">
              <a:spcBef>
                <a:spcPts val="1800"/>
              </a:spcBef>
              <a:spcAft>
                <a:spcPts val="0"/>
              </a:spcAft>
              <a:buClr>
                <a:srgbClr val="C00000"/>
              </a:buClr>
              <a:buSzPct val="120000"/>
            </a:pPr>
            <a:r>
              <a:rPr lang="en-GB" sz="2250" dirty="0" err="1"/>
              <a:t>Brexit</a:t>
            </a:r>
            <a:r>
              <a:rPr lang="en-GB" sz="2250" dirty="0"/>
              <a:t> costs and uncertainties</a:t>
            </a:r>
          </a:p>
          <a:p>
            <a:pPr marL="355600" indent="-355600">
              <a:buClr>
                <a:srgbClr val="C00000"/>
              </a:buClr>
              <a:buSzPct val="120000"/>
            </a:pPr>
            <a:endParaRPr lang="en-GB" dirty="0"/>
          </a:p>
          <a:p>
            <a:endParaRPr lang="en-GB" dirty="0"/>
          </a:p>
        </p:txBody>
      </p:sp>
    </p:spTree>
    <p:extLst>
      <p:ext uri="{BB962C8B-B14F-4D97-AF65-F5344CB8AC3E}">
        <p14:creationId xmlns:p14="http://schemas.microsoft.com/office/powerpoint/2010/main" val="210870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84175" y="100081"/>
            <a:ext cx="8375650" cy="920198"/>
          </a:xfrm>
        </p:spPr>
        <p:txBody>
          <a:bodyPr/>
          <a:lstStyle/>
          <a:p>
            <a:pPr eaLnBrk="1" hangingPunct="1"/>
            <a:r>
              <a:rPr lang="en-US" altLang="en-US" sz="3000" dirty="0"/>
              <a:t>“Manufacturing Renaissance </a:t>
            </a:r>
            <a:r>
              <a:rPr lang="en-GB" altLang="en-US" sz="3000" dirty="0"/>
              <a:t>in Industrial Regions?”-project </a:t>
            </a:r>
            <a:endParaRPr lang="en-US" altLang="en-US" sz="3000" dirty="0"/>
          </a:p>
        </p:txBody>
      </p:sp>
      <p:sp>
        <p:nvSpPr>
          <p:cNvPr id="4099" name="Rectangle 5"/>
          <p:cNvSpPr>
            <a:spLocks noGrp="1" noChangeArrowheads="1"/>
          </p:cNvSpPr>
          <p:nvPr>
            <p:ph idx="4294967295"/>
          </p:nvPr>
        </p:nvSpPr>
        <p:spPr>
          <a:xfrm>
            <a:off x="384175" y="1554263"/>
            <a:ext cx="8490319" cy="4856162"/>
          </a:xfrm>
        </p:spPr>
        <p:txBody>
          <a:bodyPr/>
          <a:lstStyle/>
          <a:p>
            <a:pPr marL="355600" indent="-355600" eaLnBrk="1" hangingPunct="1">
              <a:spcBef>
                <a:spcPts val="1800"/>
              </a:spcBef>
              <a:spcAft>
                <a:spcPts val="0"/>
              </a:spcAft>
              <a:buClr>
                <a:srgbClr val="C00000"/>
              </a:buClr>
              <a:buSzPct val="120000"/>
            </a:pPr>
            <a:r>
              <a:rPr lang="en-US" altLang="en-US" sz="2200" dirty="0"/>
              <a:t>Overall objective – investigate the evolution of advanced manufacturing across Britain, to develop better and more complete evidence-base for policy.</a:t>
            </a:r>
          </a:p>
          <a:p>
            <a:pPr marL="355600" indent="-355600" eaLnBrk="1" hangingPunct="1">
              <a:spcBef>
                <a:spcPts val="1800"/>
              </a:spcBef>
              <a:spcAft>
                <a:spcPts val="0"/>
              </a:spcAft>
              <a:buClr>
                <a:srgbClr val="C00000"/>
              </a:buClr>
              <a:buSzPct val="120000"/>
            </a:pPr>
            <a:r>
              <a:rPr lang="en-US" altLang="en-US" sz="2200" dirty="0"/>
              <a:t>What’s the potential for sectoral and spatial re-balancing? </a:t>
            </a:r>
          </a:p>
          <a:p>
            <a:pPr marL="722313" indent="-361950" eaLnBrk="1" hangingPunct="1">
              <a:spcBef>
                <a:spcPts val="1800"/>
              </a:spcBef>
              <a:spcAft>
                <a:spcPts val="0"/>
              </a:spcAft>
              <a:buClr>
                <a:srgbClr val="C00000"/>
              </a:buClr>
              <a:buSzPct val="100000"/>
              <a:buFont typeface="Wingdings" panose="05000000000000000000" pitchFamily="2" charset="2"/>
              <a:buChar char="§"/>
            </a:pPr>
            <a:r>
              <a:rPr lang="en-US" altLang="en-US" dirty="0"/>
              <a:t>Understand differential performance of advanced manufacturing industries across Britain. </a:t>
            </a:r>
          </a:p>
          <a:p>
            <a:pPr marL="722313" indent="-361950" eaLnBrk="1" hangingPunct="1">
              <a:spcBef>
                <a:spcPts val="1800"/>
              </a:spcBef>
              <a:spcAft>
                <a:spcPts val="0"/>
              </a:spcAft>
              <a:buClr>
                <a:srgbClr val="C00000"/>
              </a:buClr>
              <a:buSzPct val="100000"/>
              <a:buFont typeface="Wingdings" panose="05000000000000000000" pitchFamily="2" charset="2"/>
              <a:buChar char="§"/>
            </a:pPr>
            <a:r>
              <a:rPr lang="en-US" altLang="en-US" dirty="0"/>
              <a:t>Role of clustering, </a:t>
            </a:r>
            <a:r>
              <a:rPr lang="en-GB" altLang="en-US" dirty="0"/>
              <a:t>h</a:t>
            </a:r>
            <a:r>
              <a:rPr lang="en-GB" dirty="0"/>
              <a:t>orizontal and cross-sectoral agglomeration economies, and localised/regionalised ‘ecosystems’?</a:t>
            </a:r>
          </a:p>
          <a:p>
            <a:pPr marL="722313" indent="-361950" eaLnBrk="1" hangingPunct="1">
              <a:spcBef>
                <a:spcPts val="1800"/>
              </a:spcBef>
              <a:spcAft>
                <a:spcPts val="0"/>
              </a:spcAft>
              <a:buClr>
                <a:srgbClr val="C00000"/>
              </a:buClr>
              <a:buSzPct val="100000"/>
              <a:buFont typeface="Wingdings" panose="05000000000000000000" pitchFamily="2" charset="2"/>
              <a:buChar char="§"/>
            </a:pPr>
            <a:r>
              <a:rPr lang="en-US" altLang="en-US" dirty="0"/>
              <a:t>What does this mean for creating a context in which advanced manufacturing can flourish? – In particular for Traditional Industrial Regions. </a:t>
            </a:r>
          </a:p>
          <a:p>
            <a:pPr marL="722313" indent="-361950" eaLnBrk="1" hangingPunct="1">
              <a:spcBef>
                <a:spcPts val="1800"/>
              </a:spcBef>
              <a:spcAft>
                <a:spcPts val="0"/>
              </a:spcAft>
              <a:buClr>
                <a:srgbClr val="C00000"/>
              </a:buClr>
              <a:buSzPct val="100000"/>
              <a:buFont typeface="Wingdings" panose="05000000000000000000" pitchFamily="2" charset="2"/>
              <a:buChar char="§"/>
            </a:pPr>
            <a:endParaRPr lang="en-US" altLang="en-US" sz="2200" dirty="0"/>
          </a:p>
          <a:p>
            <a:pPr marL="457200" indent="-457200" eaLnBrk="1" hangingPunct="1">
              <a:buClr>
                <a:srgbClr val="C00000"/>
              </a:buClr>
              <a:buFont typeface="+mj-lt"/>
              <a:buAutoNum type="arabicPeriod"/>
            </a:pPr>
            <a:endParaRPr lang="en-US" altLang="en-US" sz="2200" b="1" dirty="0"/>
          </a:p>
          <a:p>
            <a:pPr marL="0" indent="0" eaLnBrk="1" hangingPunct="1">
              <a:buClr>
                <a:srgbClr val="C00000"/>
              </a:buClr>
              <a:buNone/>
            </a:pPr>
            <a:endParaRPr lang="en-US" altLang="en-US" sz="2400" b="1" dirty="0"/>
          </a:p>
        </p:txBody>
      </p:sp>
      <p:sp>
        <p:nvSpPr>
          <p:cNvPr id="4" name="Rectangle 5"/>
          <p:cNvSpPr txBox="1">
            <a:spLocks noChangeArrowheads="1"/>
          </p:cNvSpPr>
          <p:nvPr/>
        </p:nvSpPr>
        <p:spPr bwMode="auto">
          <a:xfrm>
            <a:off x="269090" y="6136111"/>
            <a:ext cx="8605404" cy="564572"/>
          </a:xfrm>
          <a:prstGeom prst="rect">
            <a:avLst/>
          </a:prstGeom>
          <a:solidFill>
            <a:srgbClr val="B8D8F2"/>
          </a:solidFill>
          <a:ln w="19050">
            <a:solidFill>
              <a:schemeClr val="tx1"/>
            </a:solidFill>
            <a:miter lim="800000"/>
            <a:headEnd/>
            <a:tailEnd/>
          </a:ln>
          <a:effectLst/>
        </p:spPr>
        <p:txBody>
          <a:bodyPr vert="horz" wrap="square" lIns="90000" tIns="90000" rIns="90000" bIns="90000" numCol="1" anchor="t" anchorCtr="0" compatLnSpc="1">
            <a:prstTxWarp prst="textNoShape">
              <a:avLst/>
            </a:prstTxWarp>
            <a:noAutofit/>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eaLnBrk="1" hangingPunct="1">
              <a:spcAft>
                <a:spcPts val="1200"/>
              </a:spcAft>
              <a:buClr>
                <a:srgbClr val="C00000"/>
              </a:buClr>
              <a:buFontTx/>
              <a:buNone/>
            </a:pPr>
            <a:r>
              <a:rPr lang="en-GB" sz="2600" b="1" kern="0" dirty="0">
                <a:solidFill>
                  <a:srgbClr val="C00000"/>
                </a:solidFill>
              </a:rPr>
              <a:t>www.manufacturing-regions.org.uk</a:t>
            </a:r>
            <a:endParaRPr lang="en-US" altLang="en-US" sz="2600" b="1" kern="0" dirty="0"/>
          </a:p>
        </p:txBody>
      </p:sp>
    </p:spTree>
    <p:extLst>
      <p:ext uri="{BB962C8B-B14F-4D97-AF65-F5344CB8AC3E}">
        <p14:creationId xmlns:p14="http://schemas.microsoft.com/office/powerpoint/2010/main" val="17272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31088"/>
            <a:ext cx="8375650" cy="423862"/>
          </a:xfrm>
        </p:spPr>
        <p:txBody>
          <a:bodyPr/>
          <a:lstStyle/>
          <a:p>
            <a:r>
              <a:rPr lang="en-GB" sz="3000" dirty="0"/>
              <a:t>Research Design and Data </a:t>
            </a:r>
          </a:p>
        </p:txBody>
      </p:sp>
      <p:sp>
        <p:nvSpPr>
          <p:cNvPr id="3" name="Content Placeholder 2"/>
          <p:cNvSpPr>
            <a:spLocks noGrp="1"/>
          </p:cNvSpPr>
          <p:nvPr>
            <p:ph idx="1"/>
          </p:nvPr>
        </p:nvSpPr>
        <p:spPr>
          <a:xfrm>
            <a:off x="384176" y="1563543"/>
            <a:ext cx="8622538" cy="4704910"/>
          </a:xfrm>
        </p:spPr>
        <p:txBody>
          <a:bodyPr/>
          <a:lstStyle/>
          <a:p>
            <a:pPr marL="355600" indent="-355600">
              <a:spcBef>
                <a:spcPts val="1800"/>
              </a:spcBef>
              <a:spcAft>
                <a:spcPts val="0"/>
              </a:spcAft>
              <a:buClr>
                <a:srgbClr val="C00000"/>
              </a:buClr>
              <a:buAutoNum type="arabicPeriod"/>
            </a:pPr>
            <a:r>
              <a:rPr lang="en-GB" dirty="0"/>
              <a:t>Aggregate level data on GVA and employment from Cambridge Econometrics:</a:t>
            </a:r>
          </a:p>
          <a:p>
            <a:pPr marL="712788" lvl="1" indent="-358775">
              <a:spcBef>
                <a:spcPts val="600"/>
              </a:spcBef>
              <a:spcAft>
                <a:spcPts val="0"/>
              </a:spcAft>
              <a:buClr>
                <a:srgbClr val="C00000"/>
              </a:buClr>
              <a:buFont typeface="Wingdings" panose="05000000000000000000" pitchFamily="2" charset="2"/>
              <a:buChar char="§"/>
            </a:pPr>
            <a:r>
              <a:rPr lang="en-GB" sz="1800" dirty="0"/>
              <a:t>NUTS2-level for a number of sectors for 1971-2015 (SIC 2007)</a:t>
            </a:r>
          </a:p>
          <a:p>
            <a:pPr marL="712788" lvl="1" indent="-358775">
              <a:spcBef>
                <a:spcPts val="1800"/>
              </a:spcBef>
              <a:spcAft>
                <a:spcPts val="0"/>
              </a:spcAft>
              <a:buClr>
                <a:srgbClr val="C00000"/>
              </a:buClr>
              <a:buFont typeface="Wingdings" panose="05000000000000000000" pitchFamily="2" charset="2"/>
              <a:buChar char="§"/>
            </a:pPr>
            <a:r>
              <a:rPr lang="en-GB" sz="1800" dirty="0"/>
              <a:t>LAD-level data with more detailed sectoral breakdown for 1991-2015 (SIC 2007)</a:t>
            </a:r>
          </a:p>
          <a:p>
            <a:pPr marL="355600" indent="-355600">
              <a:spcBef>
                <a:spcPts val="1800"/>
              </a:spcBef>
              <a:spcAft>
                <a:spcPts val="0"/>
              </a:spcAft>
              <a:buClr>
                <a:srgbClr val="C00000"/>
              </a:buClr>
              <a:buAutoNum type="arabicPeriod"/>
            </a:pPr>
            <a:r>
              <a:rPr lang="en-GB" dirty="0"/>
              <a:t>Micro-data sources: </a:t>
            </a:r>
          </a:p>
          <a:p>
            <a:pPr marL="712788" lvl="1" indent="-358775">
              <a:spcBef>
                <a:spcPts val="600"/>
              </a:spcBef>
              <a:spcAft>
                <a:spcPts val="0"/>
              </a:spcAft>
              <a:buClr>
                <a:srgbClr val="C00000"/>
              </a:buClr>
              <a:buFont typeface="Wingdings" panose="05000000000000000000" pitchFamily="2" charset="2"/>
              <a:buChar char="§"/>
            </a:pPr>
            <a:r>
              <a:rPr lang="en-GB" sz="1800" dirty="0"/>
              <a:t>Annual Respondents Database manufacturing firms 1973-2016 (SIC 1980)</a:t>
            </a:r>
          </a:p>
          <a:p>
            <a:pPr marL="712788" lvl="1" indent="-358775">
              <a:spcBef>
                <a:spcPts val="1800"/>
              </a:spcBef>
              <a:spcAft>
                <a:spcPts val="0"/>
              </a:spcAft>
              <a:buClr>
                <a:srgbClr val="C00000"/>
              </a:buClr>
              <a:buFont typeface="Wingdings" panose="05000000000000000000" pitchFamily="2" charset="2"/>
              <a:buChar char="§"/>
            </a:pPr>
            <a:r>
              <a:rPr lang="en-GB" sz="1800" dirty="0"/>
              <a:t>Community Innovation Surveys (CIS4 to CIS10) 2004-2016 (SIC 1992)</a:t>
            </a:r>
          </a:p>
          <a:p>
            <a:pPr marL="355600" indent="-355600">
              <a:spcBef>
                <a:spcPts val="1800"/>
              </a:spcBef>
              <a:spcAft>
                <a:spcPts val="0"/>
              </a:spcAft>
              <a:buClr>
                <a:srgbClr val="C00000"/>
              </a:buClr>
              <a:buFontTx/>
              <a:buAutoNum type="arabicPeriod"/>
            </a:pPr>
            <a:r>
              <a:rPr lang="en-GB" dirty="0"/>
              <a:t>Interviews and focus groups, in combination with firm survey in 3 regions (East Midlands, North West and Scotland Central Belt), covering 4 industries (aerospace, pharmaceuticals, electronics, and motor vehicles).</a:t>
            </a:r>
          </a:p>
        </p:txBody>
      </p:sp>
    </p:spTree>
    <p:extLst>
      <p:ext uri="{BB962C8B-B14F-4D97-AF65-F5344CB8AC3E}">
        <p14:creationId xmlns:p14="http://schemas.microsoft.com/office/powerpoint/2010/main" val="253214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3778"/>
            <a:ext cx="9144000" cy="1323439"/>
          </a:xfrm>
          <a:prstGeom prst="rect">
            <a:avLst/>
          </a:prstGeom>
          <a:noFill/>
        </p:spPr>
        <p:txBody>
          <a:bodyPr wrap="square" rtlCol="0">
            <a:spAutoFit/>
          </a:bodyPr>
          <a:lstStyle/>
          <a:p>
            <a:pPr algn="ctr"/>
            <a:r>
              <a:rPr lang="en-GB" sz="4000" b="1" dirty="0">
                <a:solidFill>
                  <a:srgbClr val="C00000"/>
                </a:solidFill>
                <a:latin typeface="Calibri" panose="020F0502020204030204" pitchFamily="34" charset="0"/>
              </a:rPr>
              <a:t>The changing geography of </a:t>
            </a:r>
          </a:p>
          <a:p>
            <a:pPr algn="ctr"/>
            <a:r>
              <a:rPr lang="en-GB" sz="4000" b="1" dirty="0">
                <a:solidFill>
                  <a:srgbClr val="C00000"/>
                </a:solidFill>
                <a:latin typeface="Calibri" panose="020F0502020204030204" pitchFamily="34" charset="0"/>
              </a:rPr>
              <a:t>advanced manufacturing in Britain </a:t>
            </a:r>
          </a:p>
        </p:txBody>
      </p:sp>
    </p:spTree>
    <p:extLst>
      <p:ext uri="{BB962C8B-B14F-4D97-AF65-F5344CB8AC3E}">
        <p14:creationId xmlns:p14="http://schemas.microsoft.com/office/powerpoint/2010/main" val="3122370779"/>
      </p:ext>
    </p:extLst>
  </p:cSld>
  <p:clrMapOvr>
    <a:masterClrMapping/>
  </p:clrMapOvr>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12093</TotalTime>
  <Words>3961</Words>
  <Application>Microsoft Macintosh PowerPoint</Application>
  <PresentationFormat>On-screen Show (4:3)</PresentationFormat>
  <Paragraphs>1018</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Times New Roman</vt:lpstr>
      <vt:lpstr>Wingdings</vt:lpstr>
      <vt:lpstr>blank</vt:lpstr>
      <vt:lpstr> </vt:lpstr>
      <vt:lpstr>Team</vt:lpstr>
      <vt:lpstr>Outline</vt:lpstr>
      <vt:lpstr>PowerPoint Presentation</vt:lpstr>
      <vt:lpstr>Policy context</vt:lpstr>
      <vt:lpstr>Large challenges</vt:lpstr>
      <vt:lpstr>“Manufacturing Renaissance in Industrial Regions?”-project </vt:lpstr>
      <vt:lpstr>Research Design and Data </vt:lpstr>
      <vt:lpstr>PowerPoint Presentation</vt:lpstr>
      <vt:lpstr>Advanced Manufacturing industries</vt:lpstr>
      <vt:lpstr>Development of output in different Advanced Manufacturing industries in Britain 1991-2015</vt:lpstr>
      <vt:lpstr>Regional Shares of Advanced Manufacturing GVA</vt:lpstr>
      <vt:lpstr>Development of GVA in total AM across Local Authority Districts in Britain</vt:lpstr>
      <vt:lpstr>Development of Theil index for AM industries based on shares in GVA of LADs</vt:lpstr>
      <vt:lpstr>Differences between AM sectors and performance in Traditional Industrial Regions </vt:lpstr>
      <vt:lpstr>Questions in context of cluster-based policies aimed at spatial and sectoral rebalancing</vt:lpstr>
      <vt:lpstr>PowerPoint Presentation</vt:lpstr>
      <vt:lpstr>Basis for model: Spatial proximity and R&amp;D / innovation in plants</vt:lpstr>
      <vt:lpstr>Data, Dependent variables and  Type of analysis</vt:lpstr>
      <vt:lpstr>Constructing a Distance Index  to operationalise Spatial Proximity (1)</vt:lpstr>
      <vt:lpstr>Constructing a Distance Index to operationalise Spatial Proximity (2)</vt:lpstr>
      <vt:lpstr>Constructing an Absorptive Capacity index (1)</vt:lpstr>
      <vt:lpstr>Constructing an Absorptive Capacity index (2)</vt:lpstr>
      <vt:lpstr>Constructing an Absorptive Capacity index (3)</vt:lpstr>
      <vt:lpstr>‘Heterogeneous agglomeration’?</vt:lpstr>
      <vt:lpstr>Full results for all Advanced Manufacturing sectors (Weighted) marginal effects of changes in variables on probability that RU undertook R&amp;D/Innovated, 2004-2016 (based on random effects probit model) </vt:lpstr>
      <vt:lpstr>Results for individual sectors (1) (Weighted) marginal effects of changes in variables on probability that RU undertook R&amp;D/Innovated, 2004-2016 (based on random effects probit models) </vt:lpstr>
      <vt:lpstr>Results for individual sectors (2) (Weighted) marginal effects of changes in variables on probability that RU undertook R&amp;D/Innovated, 2004-2016 (based on random effects probit models) </vt:lpstr>
      <vt:lpstr>PowerPoint Presentation</vt:lpstr>
      <vt:lpstr>Conclusions</vt:lpstr>
      <vt:lpstr>PowerPoint Presentation</vt:lpstr>
      <vt:lpstr>PowerPoint Presentation</vt:lpstr>
      <vt:lpstr>Data: description and sources</vt:lpstr>
      <vt:lpstr>Data: means of variables 2004-2016</vt:lpstr>
      <vt:lpstr>Mean of ln⁡ Distance Index by Local Enterprise Partnership, all AM sectors, 2004-2016</vt:lpstr>
      <vt:lpstr>Mean of Absorptive Capacity index by Local Enterprise Partnership, all AM sectors, 2004-2016</vt:lpstr>
      <vt:lpstr>Mean of R&amp;D by Local Enterprise Partnership, all AM sectors, 2004-2016</vt:lpstr>
      <vt:lpstr>Mean of Innovation by Local Enterprise Partnership, all AM sectors, 2004-2016</vt:lpstr>
      <vt:lpstr>Mean of Product innovation by Local Enterprise Partnership, all AM sectors, 2004-2016</vt:lpstr>
      <vt:lpstr>Mean of Process innovation by Local Enterprise Partnership, all AM sectors, 2004-2016</vt:lpstr>
      <vt:lpstr>Traditional Industrial Regions: Manufacturing and Mining share of employment in 1971</vt:lpstr>
      <vt:lpstr>Development of shares by type of region (NUTS 2) in GVA Adv. Manufacturing</vt:lpstr>
      <vt:lpstr>Performance Advanced Manufacturing and  R&amp;D expenditure as percentage of GDP</vt:lpstr>
      <vt:lpstr>Performance Advanced Manufacturing and  Growth University Research Income 1995-2015</vt:lpstr>
    </vt:vector>
  </TitlesOfParts>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HARRIS, RICHARD I.D.</cp:lastModifiedBy>
  <cp:revision>888</cp:revision>
  <cp:lastPrinted>2018-11-12T13:00:19Z</cp:lastPrinted>
  <dcterms:created xsi:type="dcterms:W3CDTF">2008-03-27T10:29:55Z</dcterms:created>
  <dcterms:modified xsi:type="dcterms:W3CDTF">2020-01-29T09:16:04Z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